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1"/>
  </p:sldMasterIdLst>
  <p:sldIdLst>
    <p:sldId id="256" r:id="rId2"/>
    <p:sldId id="257" r:id="rId3"/>
    <p:sldId id="258" r:id="rId4"/>
    <p:sldId id="259" r:id="rId5"/>
    <p:sldId id="260" r:id="rId6"/>
    <p:sldId id="261" r:id="rId7"/>
    <p:sldId id="262" r:id="rId8"/>
    <p:sldId id="264" r:id="rId9"/>
    <p:sldId id="263" r:id="rId10"/>
    <p:sldId id="266" r:id="rId11"/>
    <p:sldId id="265" r:id="rId12"/>
    <p:sldId id="267" r:id="rId13"/>
    <p:sldId id="268" r:id="rId14"/>
    <p:sldId id="273" r:id="rId15"/>
    <p:sldId id="269" r:id="rId16"/>
    <p:sldId id="270" r:id="rId17"/>
    <p:sldId id="272" r:id="rId18"/>
    <p:sldId id="271" r:id="rId19"/>
    <p:sldId id="274" r:id="rId20"/>
    <p:sldId id="275" r:id="rId21"/>
    <p:sldId id="276" r:id="rId22"/>
    <p:sldId id="279" r:id="rId23"/>
    <p:sldId id="280" r:id="rId24"/>
    <p:sldId id="278" r:id="rId25"/>
    <p:sldId id="277" r:id="rId26"/>
    <p:sldId id="281" r:id="rId27"/>
    <p:sldId id="353" r:id="rId28"/>
    <p:sldId id="282" r:id="rId29"/>
    <p:sldId id="283" r:id="rId30"/>
    <p:sldId id="284" r:id="rId31"/>
    <p:sldId id="285" r:id="rId32"/>
    <p:sldId id="286" r:id="rId33"/>
    <p:sldId id="287" r:id="rId34"/>
    <p:sldId id="288" r:id="rId35"/>
    <p:sldId id="289" r:id="rId36"/>
    <p:sldId id="292" r:id="rId37"/>
    <p:sldId id="290" r:id="rId38"/>
    <p:sldId id="293" r:id="rId39"/>
    <p:sldId id="291" r:id="rId40"/>
    <p:sldId id="294" r:id="rId41"/>
    <p:sldId id="295" r:id="rId42"/>
    <p:sldId id="296" r:id="rId43"/>
    <p:sldId id="307" r:id="rId44"/>
    <p:sldId id="346" r:id="rId45"/>
    <p:sldId id="297" r:id="rId46"/>
    <p:sldId id="302" r:id="rId47"/>
    <p:sldId id="298" r:id="rId48"/>
    <p:sldId id="299" r:id="rId49"/>
    <p:sldId id="300" r:id="rId50"/>
    <p:sldId id="303" r:id="rId51"/>
    <p:sldId id="304" r:id="rId52"/>
    <p:sldId id="308" r:id="rId53"/>
    <p:sldId id="309" r:id="rId54"/>
    <p:sldId id="301" r:id="rId55"/>
    <p:sldId id="305" r:id="rId56"/>
    <p:sldId id="349" r:id="rId57"/>
    <p:sldId id="306" r:id="rId58"/>
    <p:sldId id="310" r:id="rId59"/>
    <p:sldId id="350" r:id="rId60"/>
    <p:sldId id="351" r:id="rId61"/>
    <p:sldId id="311" r:id="rId62"/>
    <p:sldId id="312" r:id="rId63"/>
    <p:sldId id="313" r:id="rId64"/>
    <p:sldId id="314" r:id="rId65"/>
    <p:sldId id="315" r:id="rId66"/>
    <p:sldId id="316" r:id="rId67"/>
    <p:sldId id="317" r:id="rId68"/>
    <p:sldId id="348" r:id="rId69"/>
    <p:sldId id="318" r:id="rId70"/>
    <p:sldId id="319" r:id="rId71"/>
    <p:sldId id="347" r:id="rId72"/>
    <p:sldId id="320" r:id="rId73"/>
    <p:sldId id="321" r:id="rId74"/>
    <p:sldId id="325" r:id="rId75"/>
    <p:sldId id="326" r:id="rId76"/>
    <p:sldId id="322" r:id="rId77"/>
    <p:sldId id="323" r:id="rId78"/>
    <p:sldId id="324" r:id="rId79"/>
    <p:sldId id="327" r:id="rId80"/>
    <p:sldId id="329" r:id="rId81"/>
    <p:sldId id="336" r:id="rId82"/>
    <p:sldId id="334" r:id="rId83"/>
    <p:sldId id="335" r:id="rId84"/>
    <p:sldId id="328" r:id="rId85"/>
    <p:sldId id="330" r:id="rId86"/>
    <p:sldId id="331" r:id="rId87"/>
    <p:sldId id="332" r:id="rId88"/>
    <p:sldId id="352" r:id="rId89"/>
    <p:sldId id="333" r:id="rId90"/>
    <p:sldId id="337" r:id="rId91"/>
    <p:sldId id="338" r:id="rId92"/>
    <p:sldId id="339" r:id="rId93"/>
    <p:sldId id="340" r:id="rId94"/>
    <p:sldId id="341" r:id="rId95"/>
    <p:sldId id="342" r:id="rId96"/>
    <p:sldId id="343" r:id="rId97"/>
    <p:sldId id="344" r:id="rId98"/>
    <p:sldId id="345" r:id="rId99"/>
  </p:sldIdLst>
  <p:sldSz cx="9144000" cy="6858000" type="screen4x3"/>
  <p:notesSz cx="6858000" cy="9144000"/>
  <p:defaultTextStyle>
    <a:defPPr>
      <a:defRPr lang="fr-FR"/>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112"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presProps" Target="presProps.xml"/><Relationship Id="rId102" Type="http://schemas.openxmlformats.org/officeDocument/2006/relationships/viewProps" Target="viewProps.xml"/><Relationship Id="rId103" Type="http://schemas.openxmlformats.org/officeDocument/2006/relationships/theme" Target="theme/theme1.xml"/><Relationship Id="rId10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interSettings" Target="printerSettings/printerSettings1.bin"/><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4" name="Group 8"/>
          <p:cNvGrpSpPr>
            <a:grpSpLocks/>
          </p:cNvGrpSpPr>
          <p:nvPr/>
        </p:nvGrpSpPr>
        <p:grpSpPr bwMode="auto">
          <a:xfrm>
            <a:off x="487363" y="411163"/>
            <a:ext cx="8169275" cy="6035675"/>
            <a:chOff x="486873" y="411480"/>
            <a:chExt cx="8170254" cy="6035040"/>
          </a:xfrm>
        </p:grpSpPr>
        <p:sp>
          <p:nvSpPr>
            <p:cNvPr id="5" name="Rectangle 4"/>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ectangle 5"/>
            <p:cNvSpPr>
              <a:spLocks/>
            </p:cNvSpPr>
            <p:nvPr/>
          </p:nvSpPr>
          <p:spPr>
            <a:xfrm>
              <a:off x="563082" y="474973"/>
              <a:ext cx="7982907" cy="5889005"/>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7" name="Straight Connector 14"/>
            <p:cNvCxnSpPr/>
            <p:nvPr/>
          </p:nvCxnSpPr>
          <p:spPr>
            <a:xfrm>
              <a:off x="563082" y="6133815"/>
              <a:ext cx="7982907"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8" name="Rectangle 7"/>
            <p:cNvSpPr/>
            <p:nvPr/>
          </p:nvSpPr>
          <p:spPr>
            <a:xfrm>
              <a:off x="563082" y="457512"/>
              <a:ext cx="7982907" cy="2577829"/>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sp>
        <p:nvSpPr>
          <p:cNvPr id="2" name="Title 1"/>
          <p:cNvSpPr>
            <a:spLocks noGrp="1"/>
          </p:cNvSpPr>
          <p:nvPr>
            <p:ph type="ctrTitle"/>
          </p:nvPr>
        </p:nvSpPr>
        <p:spPr>
          <a:xfrm>
            <a:off x="914400" y="1123950"/>
            <a:ext cx="7342188" cy="1924050"/>
          </a:xfrm>
        </p:spPr>
        <p:txBody>
          <a:bodyPr anchor="b">
            <a:noAutofit/>
          </a:bodyPr>
          <a:lstStyle>
            <a:lvl1pPr>
              <a:defRPr sz="5400" kern="1200">
                <a:solidFill>
                  <a:schemeClr val="tx1">
                    <a:lumMod val="75000"/>
                    <a:lumOff val="25000"/>
                  </a:schemeClr>
                </a:solidFill>
                <a:latin typeface="+mj-lt"/>
                <a:ea typeface="+mj-ea"/>
                <a:cs typeface="+mj-cs"/>
              </a:defRPr>
            </a:lvl1pPr>
          </a:lstStyle>
          <a:p>
            <a:r>
              <a:rPr lang="fr-FR" smtClean="0"/>
              <a:t>Cliquez et modifiez le titre</a:t>
            </a:r>
            <a:endParaRPr dirty="0"/>
          </a:p>
        </p:txBody>
      </p:sp>
      <p:sp>
        <p:nvSpPr>
          <p:cNvPr id="3" name="Subtitle 2"/>
          <p:cNvSpPr>
            <a:spLocks noGrp="1"/>
          </p:cNvSpPr>
          <p:nvPr>
            <p:ph type="subTitle" idx="1"/>
          </p:nvPr>
        </p:nvSpPr>
        <p:spPr>
          <a:xfrm>
            <a:off x="914400" y="3429000"/>
            <a:ext cx="7342188" cy="1752600"/>
          </a:xfrm>
        </p:spPr>
        <p:txBody>
          <a:bodyPr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9" name="Date Placeholder 3"/>
          <p:cNvSpPr>
            <a:spLocks noGrp="1"/>
          </p:cNvSpPr>
          <p:nvPr>
            <p:ph type="dt" sz="half" idx="10"/>
          </p:nvPr>
        </p:nvSpPr>
        <p:spPr>
          <a:xfrm>
            <a:off x="573088" y="6122988"/>
            <a:ext cx="2133600" cy="258762"/>
          </a:xfrm>
        </p:spPr>
        <p:txBody>
          <a:bodyPr/>
          <a:lstStyle>
            <a:lvl1pPr>
              <a:defRPr/>
            </a:lvl1pPr>
          </a:lstStyle>
          <a:p>
            <a:pPr>
              <a:defRPr/>
            </a:pPr>
            <a:endParaRPr lang="fr-FR"/>
          </a:p>
        </p:txBody>
      </p:sp>
      <p:sp>
        <p:nvSpPr>
          <p:cNvPr id="10" name="Footer Placeholder 4"/>
          <p:cNvSpPr>
            <a:spLocks noGrp="1"/>
          </p:cNvSpPr>
          <p:nvPr>
            <p:ph type="ftr" sz="quarter" idx="11"/>
          </p:nvPr>
        </p:nvSpPr>
        <p:spPr>
          <a:xfrm>
            <a:off x="5638800" y="6122988"/>
            <a:ext cx="2895600" cy="257175"/>
          </a:xfrm>
        </p:spPr>
        <p:txBody>
          <a:bodyPr/>
          <a:lstStyle>
            <a:lvl1pPr>
              <a:defRPr/>
            </a:lvl1pPr>
          </a:lstStyle>
          <a:p>
            <a:pPr>
              <a:defRPr/>
            </a:pPr>
            <a:endParaRPr lang="fr-FR"/>
          </a:p>
        </p:txBody>
      </p:sp>
      <p:sp>
        <p:nvSpPr>
          <p:cNvPr id="11" name="Slide Number Placeholder 5"/>
          <p:cNvSpPr>
            <a:spLocks noGrp="1"/>
          </p:cNvSpPr>
          <p:nvPr>
            <p:ph type="sldNum" sz="quarter" idx="12"/>
          </p:nvPr>
        </p:nvSpPr>
        <p:spPr>
          <a:xfrm>
            <a:off x="4191000" y="6122988"/>
            <a:ext cx="762000" cy="271462"/>
          </a:xfrm>
        </p:spPr>
        <p:txBody>
          <a:bodyPr/>
          <a:lstStyle>
            <a:lvl1pPr>
              <a:defRPr/>
            </a:lvl1pPr>
          </a:lstStyle>
          <a:p>
            <a:pPr>
              <a:defRPr/>
            </a:pPr>
            <a:fld id="{2AF5BF98-E0B0-7246-980A-424EB868611A}" type="slidenum">
              <a:rPr lang="fr-FR"/>
              <a:pPr>
                <a:defRPr/>
              </a:pPr>
              <a:t>‹#›</a:t>
            </a:fld>
            <a:endParaRPr lang="fr-FR"/>
          </a:p>
        </p:txBody>
      </p:sp>
    </p:spTree>
    <p:extLst>
      <p:ext uri="{BB962C8B-B14F-4D97-AF65-F5344CB8AC3E}">
        <p14:creationId xmlns:p14="http://schemas.microsoft.com/office/powerpoint/2010/main" val="2747288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u, image et légende">
    <p:spTree>
      <p:nvGrpSpPr>
        <p:cNvPr id="1" name=""/>
        <p:cNvGrpSpPr/>
        <p:nvPr/>
      </p:nvGrpSpPr>
      <p:grpSpPr>
        <a:xfrm>
          <a:off x="0" y="0"/>
          <a:ext cx="0" cy="0"/>
          <a:chOff x="0" y="0"/>
          <a:chExt cx="0" cy="0"/>
        </a:xfrm>
      </p:grpSpPr>
      <p:grpSp>
        <p:nvGrpSpPr>
          <p:cNvPr id="6" name="Group 7"/>
          <p:cNvGrpSpPr>
            <a:grpSpLocks/>
          </p:cNvGrpSpPr>
          <p:nvPr/>
        </p:nvGrpSpPr>
        <p:grpSpPr bwMode="auto">
          <a:xfrm>
            <a:off x="182563" y="173038"/>
            <a:ext cx="8778875" cy="6511925"/>
            <a:chOff x="182880" y="173699"/>
            <a:chExt cx="8778240" cy="6510602"/>
          </a:xfrm>
        </p:grpSpPr>
        <p:grpSp>
          <p:nvGrpSpPr>
            <p:cNvPr id="7" name="Group 25"/>
            <p:cNvGrpSpPr>
              <a:grpSpLocks/>
            </p:cNvGrpSpPr>
            <p:nvPr/>
          </p:nvGrpSpPr>
          <p:grpSpPr bwMode="auto">
            <a:xfrm>
              <a:off x="182880" y="173699"/>
              <a:ext cx="8778240" cy="6510602"/>
              <a:chOff x="182880" y="173699"/>
              <a:chExt cx="8778240" cy="6510602"/>
            </a:xfrm>
          </p:grpSpPr>
          <p:grpSp>
            <p:nvGrpSpPr>
              <p:cNvPr id="9" name="Group 26"/>
              <p:cNvGrpSpPr>
                <a:grpSpLocks/>
              </p:cNvGrpSpPr>
              <p:nvPr/>
            </p:nvGrpSpPr>
            <p:grpSpPr bwMode="auto">
              <a:xfrm>
                <a:off x="182880" y="173699"/>
                <a:ext cx="8778240" cy="6510602"/>
                <a:chOff x="182880" y="173699"/>
                <a:chExt cx="8778240" cy="6510602"/>
              </a:xfrm>
            </p:grpSpPr>
            <p:sp>
              <p:nvSpPr>
                <p:cNvPr id="11" name="Rectangle 1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12" name="Group 10"/>
                <p:cNvGrpSpPr>
                  <a:grpSpLocks/>
                </p:cNvGrpSpPr>
                <p:nvPr/>
              </p:nvGrpSpPr>
              <p:grpSpPr bwMode="auto">
                <a:xfrm>
                  <a:off x="256032" y="237744"/>
                  <a:ext cx="8622792" cy="6364224"/>
                  <a:chOff x="247157" y="247430"/>
                  <a:chExt cx="8622792" cy="6364224"/>
                </a:xfrm>
              </p:grpSpPr>
              <p:sp>
                <p:nvSpPr>
                  <p:cNvPr id="13" name="Rectangle 12"/>
                  <p:cNvSpPr>
                    <a:spLocks/>
                  </p:cNvSpPr>
                  <p:nvPr/>
                </p:nvSpPr>
                <p:spPr>
                  <a:xfrm>
                    <a:off x="247025" y="246872"/>
                    <a:ext cx="8622676" cy="6364582"/>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14" name="Straight Connector 31"/>
                  <p:cNvCxnSpPr/>
                  <p:nvPr/>
                </p:nvCxnSpPr>
                <p:spPr>
                  <a:xfrm>
                    <a:off x="247025" y="6389249"/>
                    <a:ext cx="8622676"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0" name="Rectangle 9"/>
              <p:cNvSpPr/>
              <p:nvPr/>
            </p:nvSpPr>
            <p:spPr>
              <a:xfrm rot="5400000">
                <a:off x="801568" y="3274246"/>
                <a:ext cx="6134441" cy="63495"/>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sp>
          <p:nvSpPr>
            <p:cNvPr id="8" name="Rectangle 7"/>
            <p:cNvSpPr/>
            <p:nvPr/>
          </p:nvSpPr>
          <p:spPr>
            <a:xfrm rot="10800000">
              <a:off x="259074" y="1594222"/>
              <a:ext cx="3574791" cy="63487"/>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sp>
        <p:nvSpPr>
          <p:cNvPr id="2" name="Title 1"/>
          <p:cNvSpPr>
            <a:spLocks noGrp="1"/>
          </p:cNvSpPr>
          <p:nvPr>
            <p:ph type="title"/>
          </p:nvPr>
        </p:nvSpPr>
        <p:spPr>
          <a:xfrm>
            <a:off x="530225" y="1694329"/>
            <a:ext cx="3008313" cy="914400"/>
          </a:xfrm>
        </p:spPr>
        <p:txBody>
          <a:bodyPr anchor="b">
            <a:normAutofit/>
          </a:bodyPr>
          <a:lstStyle>
            <a:lvl1pPr algn="l">
              <a:defRPr sz="2800" b="0"/>
            </a:lvl1pPr>
          </a:lstStyle>
          <a:p>
            <a:r>
              <a:rPr lang="fr-FR" smtClean="0"/>
              <a:t>Cliquez et modifiez le titre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17" name="Picture Placeholder 16"/>
          <p:cNvSpPr>
            <a:spLocks noGrp="1"/>
          </p:cNvSpPr>
          <p:nvPr>
            <p:ph type="pic" sz="quarter" idx="13"/>
          </p:nvPr>
        </p:nvSpPr>
        <p:spPr>
          <a:xfrm>
            <a:off x="352892" y="310123"/>
            <a:ext cx="3398837" cy="1204912"/>
          </a:xfrm>
        </p:spPr>
        <p:txBody>
          <a:bodyPr rtlCol="0">
            <a:normAutofit/>
          </a:bodyPr>
          <a:lstStyle>
            <a:lvl1pPr>
              <a:buNone/>
              <a:defRPr sz="1800"/>
            </a:lvl1pPr>
          </a:lstStyle>
          <a:p>
            <a:pPr lvl="0"/>
            <a:r>
              <a:rPr lang="fr-FR" noProof="0" smtClean="0"/>
              <a:t>Faire glisser l'image vers l'espace réservé ou cliquer sur l'icône pour l'ajouter</a:t>
            </a:r>
            <a:endParaRPr noProof="0"/>
          </a:p>
        </p:txBody>
      </p:sp>
      <p:sp>
        <p:nvSpPr>
          <p:cNvPr id="15" name="Date Placeholder 4"/>
          <p:cNvSpPr>
            <a:spLocks noGrp="1"/>
          </p:cNvSpPr>
          <p:nvPr>
            <p:ph type="dt" sz="half" idx="14"/>
          </p:nvPr>
        </p:nvSpPr>
        <p:spPr/>
        <p:txBody>
          <a:bodyPr/>
          <a:lstStyle>
            <a:lvl1pPr>
              <a:defRPr/>
            </a:lvl1pPr>
          </a:lstStyle>
          <a:p>
            <a:pPr>
              <a:defRPr/>
            </a:pPr>
            <a:endParaRPr lang="fr-FR"/>
          </a:p>
        </p:txBody>
      </p:sp>
      <p:sp>
        <p:nvSpPr>
          <p:cNvPr id="16" name="Footer Placeholder 5"/>
          <p:cNvSpPr>
            <a:spLocks noGrp="1"/>
          </p:cNvSpPr>
          <p:nvPr>
            <p:ph type="ftr" sz="quarter" idx="15"/>
          </p:nvPr>
        </p:nvSpPr>
        <p:spPr/>
        <p:txBody>
          <a:bodyPr/>
          <a:lstStyle>
            <a:lvl1pPr>
              <a:defRPr/>
            </a:lvl1pPr>
          </a:lstStyle>
          <a:p>
            <a:pPr>
              <a:defRPr/>
            </a:pPr>
            <a:endParaRPr lang="fr-FR"/>
          </a:p>
        </p:txBody>
      </p:sp>
      <p:sp>
        <p:nvSpPr>
          <p:cNvPr id="18" name="Slide Number Placeholder 6"/>
          <p:cNvSpPr>
            <a:spLocks noGrp="1"/>
          </p:cNvSpPr>
          <p:nvPr>
            <p:ph type="sldNum" sz="quarter" idx="16"/>
          </p:nvPr>
        </p:nvSpPr>
        <p:spPr/>
        <p:txBody>
          <a:bodyPr/>
          <a:lstStyle>
            <a:lvl1pPr>
              <a:defRPr/>
            </a:lvl1pPr>
          </a:lstStyle>
          <a:p>
            <a:pPr>
              <a:defRPr/>
            </a:pPr>
            <a:fld id="{8B4C8D8F-F846-8F4C-A849-C11ED6CF9114}" type="slidenum">
              <a:rPr lang="fr-FR"/>
              <a:pPr>
                <a:defRPr/>
              </a:pPr>
              <a:t>‹#›</a:t>
            </a:fld>
            <a:endParaRPr lang="fr-FR"/>
          </a:p>
        </p:txBody>
      </p:sp>
    </p:spTree>
    <p:extLst>
      <p:ext uri="{BB962C8B-B14F-4D97-AF65-F5344CB8AC3E}">
        <p14:creationId xmlns:p14="http://schemas.microsoft.com/office/powerpoint/2010/main" val="1413314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5" name="Group 14"/>
          <p:cNvGrpSpPr>
            <a:grpSpLocks/>
          </p:cNvGrpSpPr>
          <p:nvPr/>
        </p:nvGrpSpPr>
        <p:grpSpPr bwMode="auto">
          <a:xfrm>
            <a:off x="182563" y="173038"/>
            <a:ext cx="8778875" cy="6511925"/>
            <a:chOff x="182880" y="173699"/>
            <a:chExt cx="8778240" cy="6510602"/>
          </a:xfrm>
        </p:grpSpPr>
        <p:grpSp>
          <p:nvGrpSpPr>
            <p:cNvPr id="6" name="Group 15"/>
            <p:cNvGrpSpPr>
              <a:grpSpLocks/>
            </p:cNvGrpSpPr>
            <p:nvPr/>
          </p:nvGrpSpPr>
          <p:grpSpPr bwMode="auto">
            <a:xfrm>
              <a:off x="182880" y="173699"/>
              <a:ext cx="8778240" cy="6510602"/>
              <a:chOff x="182880" y="173699"/>
              <a:chExt cx="8778240" cy="6510602"/>
            </a:xfrm>
          </p:grpSpPr>
          <p:sp>
            <p:nvSpPr>
              <p:cNvPr id="8" name="Rectangle 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9" name="Group 10"/>
              <p:cNvGrpSpPr>
                <a:grpSpLocks/>
              </p:cNvGrpSpPr>
              <p:nvPr/>
            </p:nvGrpSpPr>
            <p:grpSpPr bwMode="auto">
              <a:xfrm>
                <a:off x="256032" y="237744"/>
                <a:ext cx="8622792" cy="6364224"/>
                <a:chOff x="247157" y="247430"/>
                <a:chExt cx="8622792" cy="6364224"/>
              </a:xfrm>
            </p:grpSpPr>
            <p:sp>
              <p:nvSpPr>
                <p:cNvPr id="10" name="Rectangle 9"/>
                <p:cNvSpPr>
                  <a:spLocks/>
                </p:cNvSpPr>
                <p:nvPr/>
              </p:nvSpPr>
              <p:spPr>
                <a:xfrm>
                  <a:off x="247025" y="246872"/>
                  <a:ext cx="8622676" cy="6364582"/>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11" name="Straight Connector 20"/>
                <p:cNvCxnSpPr/>
                <p:nvPr/>
              </p:nvCxnSpPr>
              <p:spPr>
                <a:xfrm>
                  <a:off x="247025" y="6389249"/>
                  <a:ext cx="8622676"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7" name="Rectangle 6"/>
            <p:cNvSpPr/>
            <p:nvPr/>
          </p:nvSpPr>
          <p:spPr>
            <a:xfrm rot="5400000">
              <a:off x="801568" y="3274246"/>
              <a:ext cx="6134441" cy="63495"/>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sp>
        <p:nvSpPr>
          <p:cNvPr id="2" name="Title 1"/>
          <p:cNvSpPr>
            <a:spLocks noGrp="1"/>
          </p:cNvSpPr>
          <p:nvPr>
            <p:ph type="title"/>
          </p:nvPr>
        </p:nvSpPr>
        <p:spPr>
          <a:xfrm>
            <a:off x="530352" y="1691640"/>
            <a:ext cx="3008376" cy="914400"/>
          </a:xfrm>
        </p:spPr>
        <p:txBody>
          <a:bodyPr anchor="b">
            <a:noAutofit/>
          </a:bodyPr>
          <a:lstStyle>
            <a:lvl1pPr algn="l">
              <a:defRPr sz="2800" b="0"/>
            </a:lvl1pPr>
          </a:lstStyle>
          <a:p>
            <a:r>
              <a:rPr lang="fr-FR" smtClean="0"/>
              <a:t>Cliquez et modifiez le titre</a:t>
            </a:r>
            <a:endParaRPr/>
          </a:p>
        </p:txBody>
      </p:sp>
      <p:sp>
        <p:nvSpPr>
          <p:cNvPr id="3" name="Picture Placeholder 2"/>
          <p:cNvSpPr>
            <a:spLocks noGrp="1"/>
          </p:cNvSpPr>
          <p:nvPr>
            <p:ph type="pic" idx="1"/>
          </p:nvPr>
        </p:nvSpPr>
        <p:spPr>
          <a:xfrm>
            <a:off x="4338559" y="612775"/>
            <a:ext cx="4114800" cy="5468112"/>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Faire glisser l'image vers l'espace réservé ou cliquer sur l'icône pour l'ajouter</a:t>
            </a:r>
            <a:endParaRPr noProof="0"/>
          </a:p>
        </p:txBody>
      </p:sp>
      <p:sp>
        <p:nvSpPr>
          <p:cNvPr id="4" name="Text Placeholder 3"/>
          <p:cNvSpPr>
            <a:spLocks noGrp="1"/>
          </p:cNvSpPr>
          <p:nvPr>
            <p:ph type="body" sz="half" idx="2"/>
          </p:nvPr>
        </p:nvSpPr>
        <p:spPr>
          <a:xfrm>
            <a:off x="530352" y="2670048"/>
            <a:ext cx="3008376" cy="3401568"/>
          </a:xfrm>
        </p:spPr>
        <p:txBody>
          <a:bodyPr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12" name="Date Placeholder 4"/>
          <p:cNvSpPr>
            <a:spLocks noGrp="1"/>
          </p:cNvSpPr>
          <p:nvPr>
            <p:ph type="dt" sz="half" idx="10"/>
          </p:nvPr>
        </p:nvSpPr>
        <p:spPr/>
        <p:txBody>
          <a:bodyPr/>
          <a:lstStyle>
            <a:lvl1pPr>
              <a:defRPr/>
            </a:lvl1pPr>
          </a:lstStyle>
          <a:p>
            <a:pPr>
              <a:defRPr/>
            </a:pPr>
            <a:endParaRPr lang="fr-FR"/>
          </a:p>
        </p:txBody>
      </p:sp>
      <p:sp>
        <p:nvSpPr>
          <p:cNvPr id="13" name="Footer Placeholder 5"/>
          <p:cNvSpPr>
            <a:spLocks noGrp="1"/>
          </p:cNvSpPr>
          <p:nvPr>
            <p:ph type="ftr" sz="quarter" idx="11"/>
          </p:nvPr>
        </p:nvSpPr>
        <p:spPr/>
        <p:txBody>
          <a:bodyPr/>
          <a:lstStyle>
            <a:lvl1pPr>
              <a:defRPr/>
            </a:lvl1pPr>
          </a:lstStyle>
          <a:p>
            <a:pPr>
              <a:defRPr/>
            </a:pPr>
            <a:endParaRPr lang="fr-FR"/>
          </a:p>
        </p:txBody>
      </p:sp>
      <p:sp>
        <p:nvSpPr>
          <p:cNvPr id="14" name="Slide Number Placeholder 6"/>
          <p:cNvSpPr>
            <a:spLocks noGrp="1"/>
          </p:cNvSpPr>
          <p:nvPr>
            <p:ph type="sldNum" sz="quarter" idx="12"/>
          </p:nvPr>
        </p:nvSpPr>
        <p:spPr/>
        <p:txBody>
          <a:bodyPr/>
          <a:lstStyle>
            <a:lvl1pPr>
              <a:defRPr/>
            </a:lvl1pPr>
          </a:lstStyle>
          <a:p>
            <a:pPr>
              <a:defRPr/>
            </a:pPr>
            <a:fld id="{B67D5AAF-1CD4-D648-BCCB-53B8538E1EAF}" type="slidenum">
              <a:rPr lang="fr-FR"/>
              <a:pPr>
                <a:defRPr/>
              </a:pPr>
              <a:t>‹#›</a:t>
            </a:fld>
            <a:endParaRPr lang="fr-FR"/>
          </a:p>
        </p:txBody>
      </p:sp>
    </p:spTree>
    <p:extLst>
      <p:ext uri="{BB962C8B-B14F-4D97-AF65-F5344CB8AC3E}">
        <p14:creationId xmlns:p14="http://schemas.microsoft.com/office/powerpoint/2010/main" val="1210805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u-dessus de légende">
    <p:spTree>
      <p:nvGrpSpPr>
        <p:cNvPr id="1" name=""/>
        <p:cNvGrpSpPr/>
        <p:nvPr/>
      </p:nvGrpSpPr>
      <p:grpSpPr>
        <a:xfrm>
          <a:off x="0" y="0"/>
          <a:ext cx="0" cy="0"/>
          <a:chOff x="0" y="0"/>
          <a:chExt cx="0" cy="0"/>
        </a:xfrm>
      </p:grpSpPr>
      <p:grpSp>
        <p:nvGrpSpPr>
          <p:cNvPr id="5" name="Group 9"/>
          <p:cNvGrpSpPr>
            <a:grpSpLocks/>
          </p:cNvGrpSpPr>
          <p:nvPr/>
        </p:nvGrpSpPr>
        <p:grpSpPr bwMode="auto">
          <a:xfrm>
            <a:off x="182563" y="173038"/>
            <a:ext cx="8778875" cy="6511925"/>
            <a:chOff x="182880" y="173699"/>
            <a:chExt cx="8778240" cy="6510602"/>
          </a:xfrm>
        </p:grpSpPr>
        <p:grpSp>
          <p:nvGrpSpPr>
            <p:cNvPr id="6" name="Group 16"/>
            <p:cNvGrpSpPr>
              <a:grpSpLocks/>
            </p:cNvGrpSpPr>
            <p:nvPr/>
          </p:nvGrpSpPr>
          <p:grpSpPr bwMode="auto">
            <a:xfrm>
              <a:off x="182880" y="173699"/>
              <a:ext cx="8778240" cy="6510602"/>
              <a:chOff x="182880" y="173699"/>
              <a:chExt cx="8778240" cy="6510602"/>
            </a:xfrm>
          </p:grpSpPr>
          <p:sp>
            <p:nvSpPr>
              <p:cNvPr id="8" name="Rectangle 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9" name="Group 10"/>
              <p:cNvGrpSpPr>
                <a:grpSpLocks/>
              </p:cNvGrpSpPr>
              <p:nvPr/>
            </p:nvGrpSpPr>
            <p:grpSpPr bwMode="auto">
              <a:xfrm>
                <a:off x="256032" y="237744"/>
                <a:ext cx="8622792" cy="6364224"/>
                <a:chOff x="247157" y="247430"/>
                <a:chExt cx="8622792" cy="6364224"/>
              </a:xfrm>
            </p:grpSpPr>
            <p:sp>
              <p:nvSpPr>
                <p:cNvPr id="10" name="Rectangle 9"/>
                <p:cNvSpPr>
                  <a:spLocks/>
                </p:cNvSpPr>
                <p:nvPr/>
              </p:nvSpPr>
              <p:spPr>
                <a:xfrm>
                  <a:off x="247025" y="246872"/>
                  <a:ext cx="8622676" cy="6364582"/>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11" name="Straight Connector 22"/>
                <p:cNvCxnSpPr/>
                <p:nvPr/>
              </p:nvCxnSpPr>
              <p:spPr>
                <a:xfrm>
                  <a:off x="247025" y="6389249"/>
                  <a:ext cx="8622676"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7" name="Rectangle 6"/>
            <p:cNvSpPr/>
            <p:nvPr/>
          </p:nvSpPr>
          <p:spPr>
            <a:xfrm>
              <a:off x="255900" y="4203542"/>
              <a:ext cx="8622676" cy="63487"/>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sp>
        <p:nvSpPr>
          <p:cNvPr id="2" name="Title 1"/>
          <p:cNvSpPr>
            <a:spLocks noGrp="1"/>
          </p:cNvSpPr>
          <p:nvPr>
            <p:ph type="title"/>
          </p:nvPr>
        </p:nvSpPr>
        <p:spPr>
          <a:xfrm>
            <a:off x="530351" y="4287819"/>
            <a:ext cx="8021977" cy="916193"/>
          </a:xfrm>
        </p:spPr>
        <p:txBody>
          <a:bodyPr anchor="b">
            <a:noAutofit/>
          </a:bodyPr>
          <a:lstStyle>
            <a:lvl1pPr algn="l">
              <a:defRPr sz="3600" b="0"/>
            </a:lvl1pPr>
          </a:lstStyle>
          <a:p>
            <a:r>
              <a:rPr lang="fr-FR" smtClean="0"/>
              <a:t>Cliquez et modifiez le titre</a:t>
            </a:r>
            <a:endParaRPr dirty="0"/>
          </a:p>
        </p:txBody>
      </p:sp>
      <p:sp>
        <p:nvSpPr>
          <p:cNvPr id="3" name="Picture Placeholder 2"/>
          <p:cNvSpPr>
            <a:spLocks noGrp="1"/>
          </p:cNvSpPr>
          <p:nvPr>
            <p:ph type="pic" idx="1"/>
          </p:nvPr>
        </p:nvSpPr>
        <p:spPr>
          <a:xfrm>
            <a:off x="356347" y="331694"/>
            <a:ext cx="8421624" cy="3783106"/>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Faire glisser l'image vers l'espace réservé ou cliquer sur l'icône pour l'ajouter</a:t>
            </a:r>
            <a:endParaRPr noProof="0"/>
          </a:p>
        </p:txBody>
      </p:sp>
      <p:sp>
        <p:nvSpPr>
          <p:cNvPr id="4" name="Text Placeholder 3"/>
          <p:cNvSpPr>
            <a:spLocks noGrp="1"/>
          </p:cNvSpPr>
          <p:nvPr>
            <p:ph type="body" sz="half" idx="2"/>
          </p:nvPr>
        </p:nvSpPr>
        <p:spPr>
          <a:xfrm>
            <a:off x="530351" y="5271247"/>
            <a:ext cx="8021977" cy="1013011"/>
          </a:xfrm>
        </p:spPr>
        <p:txBody>
          <a:bodyPr rtlCol="0">
            <a:normAutofit/>
          </a:bodyPr>
          <a:lstStyle>
            <a:lvl1pPr marL="0" indent="0">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12" name="Date Placeholder 4"/>
          <p:cNvSpPr>
            <a:spLocks noGrp="1"/>
          </p:cNvSpPr>
          <p:nvPr>
            <p:ph type="dt" sz="half" idx="10"/>
          </p:nvPr>
        </p:nvSpPr>
        <p:spPr/>
        <p:txBody>
          <a:bodyPr/>
          <a:lstStyle>
            <a:lvl1pPr>
              <a:defRPr/>
            </a:lvl1pPr>
          </a:lstStyle>
          <a:p>
            <a:pPr>
              <a:defRPr/>
            </a:pPr>
            <a:endParaRPr lang="fr-FR"/>
          </a:p>
        </p:txBody>
      </p:sp>
      <p:sp>
        <p:nvSpPr>
          <p:cNvPr id="13" name="Footer Placeholder 5"/>
          <p:cNvSpPr>
            <a:spLocks noGrp="1"/>
          </p:cNvSpPr>
          <p:nvPr>
            <p:ph type="ftr" sz="quarter" idx="11"/>
          </p:nvPr>
        </p:nvSpPr>
        <p:spPr/>
        <p:txBody>
          <a:bodyPr/>
          <a:lstStyle>
            <a:lvl1pPr>
              <a:defRPr/>
            </a:lvl1pPr>
          </a:lstStyle>
          <a:p>
            <a:pPr>
              <a:defRPr/>
            </a:pPr>
            <a:endParaRPr lang="fr-FR"/>
          </a:p>
        </p:txBody>
      </p:sp>
      <p:sp>
        <p:nvSpPr>
          <p:cNvPr id="14" name="Slide Number Placeholder 6"/>
          <p:cNvSpPr>
            <a:spLocks noGrp="1"/>
          </p:cNvSpPr>
          <p:nvPr>
            <p:ph type="sldNum" sz="quarter" idx="12"/>
          </p:nvPr>
        </p:nvSpPr>
        <p:spPr/>
        <p:txBody>
          <a:bodyPr/>
          <a:lstStyle>
            <a:lvl1pPr>
              <a:defRPr/>
            </a:lvl1pPr>
          </a:lstStyle>
          <a:p>
            <a:pPr>
              <a:defRPr/>
            </a:pPr>
            <a:fld id="{95E894C2-1EB7-0647-9721-EA08351CD70E}" type="slidenum">
              <a:rPr lang="fr-FR"/>
              <a:pPr>
                <a:defRPr/>
              </a:pPr>
              <a:t>‹#›</a:t>
            </a:fld>
            <a:endParaRPr lang="fr-FR"/>
          </a:p>
        </p:txBody>
      </p:sp>
    </p:spTree>
    <p:extLst>
      <p:ext uri="{BB962C8B-B14F-4D97-AF65-F5344CB8AC3E}">
        <p14:creationId xmlns:p14="http://schemas.microsoft.com/office/powerpoint/2010/main" val="1792754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grpSp>
        <p:nvGrpSpPr>
          <p:cNvPr id="4" name="Group 12"/>
          <p:cNvGrpSpPr>
            <a:grpSpLocks/>
          </p:cNvGrpSpPr>
          <p:nvPr/>
        </p:nvGrpSpPr>
        <p:grpSpPr bwMode="auto">
          <a:xfrm>
            <a:off x="182563" y="173038"/>
            <a:ext cx="8778875" cy="6511925"/>
            <a:chOff x="182880" y="173699"/>
            <a:chExt cx="8778240" cy="6510602"/>
          </a:xfrm>
        </p:grpSpPr>
        <p:sp>
          <p:nvSpPr>
            <p:cNvPr id="5" name="Rectangle 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6" name="Group 10"/>
            <p:cNvGrpSpPr>
              <a:grpSpLocks/>
            </p:cNvGrpSpPr>
            <p:nvPr/>
          </p:nvGrpSpPr>
          <p:grpSpPr bwMode="auto">
            <a:xfrm>
              <a:off x="256032" y="237744"/>
              <a:ext cx="8622792" cy="6364224"/>
              <a:chOff x="247157" y="247430"/>
              <a:chExt cx="8622792" cy="6364224"/>
            </a:xfrm>
          </p:grpSpPr>
          <p:sp>
            <p:nvSpPr>
              <p:cNvPr id="7" name="Rectangle 6"/>
              <p:cNvSpPr>
                <a:spLocks/>
              </p:cNvSpPr>
              <p:nvPr/>
            </p:nvSpPr>
            <p:spPr>
              <a:xfrm>
                <a:off x="247025" y="246872"/>
                <a:ext cx="8622676" cy="6364582"/>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8" name="Straight Connector 16"/>
              <p:cNvCxnSpPr/>
              <p:nvPr/>
            </p:nvCxnSpPr>
            <p:spPr>
              <a:xfrm>
                <a:off x="247025" y="6389249"/>
                <a:ext cx="8622676"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9" name="Rectangle 8"/>
              <p:cNvSpPr/>
              <p:nvPr/>
            </p:nvSpPr>
            <p:spPr>
              <a:xfrm>
                <a:off x="247025" y="1611845"/>
                <a:ext cx="8622676" cy="63487"/>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grpSp>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10" name="Date Placeholder 3"/>
          <p:cNvSpPr>
            <a:spLocks noGrp="1"/>
          </p:cNvSpPr>
          <p:nvPr>
            <p:ph type="dt" sz="half" idx="10"/>
          </p:nvPr>
        </p:nvSpPr>
        <p:spPr/>
        <p:txBody>
          <a:bodyPr/>
          <a:lstStyle>
            <a:lvl1pPr>
              <a:defRPr/>
            </a:lvl1pPr>
          </a:lstStyle>
          <a:p>
            <a:pPr>
              <a:defRPr/>
            </a:pPr>
            <a:endParaRPr lang="fr-FR"/>
          </a:p>
        </p:txBody>
      </p:sp>
      <p:sp>
        <p:nvSpPr>
          <p:cNvPr id="11" name="Footer Placeholder 4"/>
          <p:cNvSpPr>
            <a:spLocks noGrp="1"/>
          </p:cNvSpPr>
          <p:nvPr>
            <p:ph type="ftr" sz="quarter" idx="11"/>
          </p:nvPr>
        </p:nvSpPr>
        <p:spPr/>
        <p:txBody>
          <a:bodyPr/>
          <a:lstStyle>
            <a:lvl1pPr>
              <a:defRPr/>
            </a:lvl1pPr>
          </a:lstStyle>
          <a:p>
            <a:pPr>
              <a:defRPr/>
            </a:pPr>
            <a:endParaRPr lang="fr-FR"/>
          </a:p>
        </p:txBody>
      </p:sp>
      <p:sp>
        <p:nvSpPr>
          <p:cNvPr id="12" name="Slide Number Placeholder 5"/>
          <p:cNvSpPr>
            <a:spLocks noGrp="1"/>
          </p:cNvSpPr>
          <p:nvPr>
            <p:ph type="sldNum" sz="quarter" idx="12"/>
          </p:nvPr>
        </p:nvSpPr>
        <p:spPr/>
        <p:txBody>
          <a:bodyPr/>
          <a:lstStyle>
            <a:lvl1pPr>
              <a:defRPr/>
            </a:lvl1pPr>
          </a:lstStyle>
          <a:p>
            <a:pPr>
              <a:defRPr/>
            </a:pPr>
            <a:fld id="{34C31370-6244-4B42-9513-2C0FCC07F540}" type="slidenum">
              <a:rPr lang="fr-FR"/>
              <a:pPr>
                <a:defRPr/>
              </a:pPr>
              <a:t>‹#›</a:t>
            </a:fld>
            <a:endParaRPr lang="fr-FR"/>
          </a:p>
        </p:txBody>
      </p:sp>
    </p:spTree>
    <p:extLst>
      <p:ext uri="{BB962C8B-B14F-4D97-AF65-F5344CB8AC3E}">
        <p14:creationId xmlns:p14="http://schemas.microsoft.com/office/powerpoint/2010/main" val="2254909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grpSp>
        <p:nvGrpSpPr>
          <p:cNvPr id="4" name="Group 8"/>
          <p:cNvGrpSpPr>
            <a:grpSpLocks/>
          </p:cNvGrpSpPr>
          <p:nvPr/>
        </p:nvGrpSpPr>
        <p:grpSpPr bwMode="auto">
          <a:xfrm>
            <a:off x="182563" y="173038"/>
            <a:ext cx="8778875" cy="6511925"/>
            <a:chOff x="182880" y="173699"/>
            <a:chExt cx="8778240" cy="6510602"/>
          </a:xfrm>
        </p:grpSpPr>
        <p:grpSp>
          <p:nvGrpSpPr>
            <p:cNvPr id="5" name="Group 13"/>
            <p:cNvGrpSpPr>
              <a:grpSpLocks/>
            </p:cNvGrpSpPr>
            <p:nvPr/>
          </p:nvGrpSpPr>
          <p:grpSpPr bwMode="auto">
            <a:xfrm>
              <a:off x="182880" y="173699"/>
              <a:ext cx="8778240" cy="6510602"/>
              <a:chOff x="182880" y="173699"/>
              <a:chExt cx="8778240" cy="6510602"/>
            </a:xfrm>
          </p:grpSpPr>
          <p:sp>
            <p:nvSpPr>
              <p:cNvPr id="7" name="Rectangle 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8" name="Group 10"/>
              <p:cNvGrpSpPr>
                <a:grpSpLocks/>
              </p:cNvGrpSpPr>
              <p:nvPr/>
            </p:nvGrpSpPr>
            <p:grpSpPr bwMode="auto">
              <a:xfrm>
                <a:off x="256032" y="237744"/>
                <a:ext cx="8622792" cy="6364224"/>
                <a:chOff x="247157" y="247430"/>
                <a:chExt cx="8622792" cy="6364224"/>
              </a:xfrm>
            </p:grpSpPr>
            <p:sp>
              <p:nvSpPr>
                <p:cNvPr id="9" name="Rectangle 8"/>
                <p:cNvSpPr>
                  <a:spLocks/>
                </p:cNvSpPr>
                <p:nvPr/>
              </p:nvSpPr>
              <p:spPr>
                <a:xfrm>
                  <a:off x="247025" y="246872"/>
                  <a:ext cx="8622676" cy="6364582"/>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10" name="Straight Connector 18"/>
                <p:cNvCxnSpPr/>
                <p:nvPr/>
              </p:nvCxnSpPr>
              <p:spPr>
                <a:xfrm>
                  <a:off x="247025" y="6389249"/>
                  <a:ext cx="8622676"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6" name="Rectangle 5"/>
            <p:cNvSpPr/>
            <p:nvPr/>
          </p:nvSpPr>
          <p:spPr>
            <a:xfrm rot="5400000">
              <a:off x="4243019" y="3274246"/>
              <a:ext cx="6134441" cy="63495"/>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sp>
        <p:nvSpPr>
          <p:cNvPr id="2" name="Vertical Title 1"/>
          <p:cNvSpPr>
            <a:spLocks noGrp="1"/>
          </p:cNvSpPr>
          <p:nvPr>
            <p:ph type="title" orient="vert"/>
          </p:nvPr>
        </p:nvSpPr>
        <p:spPr>
          <a:xfrm>
            <a:off x="7391399" y="609600"/>
            <a:ext cx="1416423" cy="5516563"/>
          </a:xfrm>
        </p:spPr>
        <p:txBody>
          <a:bodyPr vert="eaVert">
            <a:normAutofit/>
          </a:bodyPr>
          <a:lstStyle>
            <a:lvl1pPr>
              <a:defRPr sz="3600"/>
            </a:lvl1pPr>
          </a:lstStyle>
          <a:p>
            <a:r>
              <a:rPr lang="fr-FR" smtClean="0"/>
              <a:t>Cliquez et modifiez le titre</a:t>
            </a:r>
            <a:endParaRPr/>
          </a:p>
        </p:txBody>
      </p:sp>
      <p:sp>
        <p:nvSpPr>
          <p:cNvPr id="3" name="Vertical Text Placeholder 2"/>
          <p:cNvSpPr>
            <a:spLocks noGrp="1"/>
          </p:cNvSpPr>
          <p:nvPr>
            <p:ph type="body" orient="vert" idx="1"/>
          </p:nvPr>
        </p:nvSpPr>
        <p:spPr>
          <a:xfrm>
            <a:off x="578222" y="609600"/>
            <a:ext cx="6279777" cy="5516563"/>
          </a:xfrm>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11" name="Date Placeholder 3"/>
          <p:cNvSpPr>
            <a:spLocks noGrp="1"/>
          </p:cNvSpPr>
          <p:nvPr>
            <p:ph type="dt" sz="half" idx="10"/>
          </p:nvPr>
        </p:nvSpPr>
        <p:spPr/>
        <p:txBody>
          <a:bodyPr/>
          <a:lstStyle>
            <a:lvl1pPr>
              <a:defRPr/>
            </a:lvl1pPr>
          </a:lstStyle>
          <a:p>
            <a:pPr>
              <a:defRPr/>
            </a:pPr>
            <a:endParaRPr lang="fr-FR"/>
          </a:p>
        </p:txBody>
      </p:sp>
      <p:sp>
        <p:nvSpPr>
          <p:cNvPr id="12" name="Footer Placeholder 4"/>
          <p:cNvSpPr>
            <a:spLocks noGrp="1"/>
          </p:cNvSpPr>
          <p:nvPr>
            <p:ph type="ftr" sz="quarter" idx="11"/>
          </p:nvPr>
        </p:nvSpPr>
        <p:spPr/>
        <p:txBody>
          <a:bodyPr/>
          <a:lstStyle>
            <a:lvl1pPr>
              <a:defRPr/>
            </a:lvl1pPr>
          </a:lstStyle>
          <a:p>
            <a:pPr>
              <a:defRPr/>
            </a:pPr>
            <a:endParaRPr lang="fr-FR"/>
          </a:p>
        </p:txBody>
      </p:sp>
      <p:sp>
        <p:nvSpPr>
          <p:cNvPr id="13" name="Slide Number Placeholder 5"/>
          <p:cNvSpPr>
            <a:spLocks noGrp="1"/>
          </p:cNvSpPr>
          <p:nvPr>
            <p:ph type="sldNum" sz="quarter" idx="12"/>
          </p:nvPr>
        </p:nvSpPr>
        <p:spPr/>
        <p:txBody>
          <a:bodyPr/>
          <a:lstStyle>
            <a:lvl1pPr>
              <a:defRPr/>
            </a:lvl1pPr>
          </a:lstStyle>
          <a:p>
            <a:pPr>
              <a:defRPr/>
            </a:pPr>
            <a:fld id="{73CD00E4-96E9-594C-9041-34887E3E5402}" type="slidenum">
              <a:rPr lang="fr-FR"/>
              <a:pPr>
                <a:defRPr/>
              </a:pPr>
              <a:t>‹#›</a:t>
            </a:fld>
            <a:endParaRPr lang="fr-FR"/>
          </a:p>
        </p:txBody>
      </p:sp>
    </p:spTree>
    <p:extLst>
      <p:ext uri="{BB962C8B-B14F-4D97-AF65-F5344CB8AC3E}">
        <p14:creationId xmlns:p14="http://schemas.microsoft.com/office/powerpoint/2010/main" val="2824798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85800" y="609600"/>
            <a:ext cx="7772400" cy="54864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e la date 2"/>
          <p:cNvSpPr>
            <a:spLocks noGrp="1"/>
          </p:cNvSpPr>
          <p:nvPr>
            <p:ph type="dt" sz="half" idx="10"/>
          </p:nvPr>
        </p:nvSpPr>
        <p:spPr>
          <a:xfrm>
            <a:off x="685800" y="6248400"/>
            <a:ext cx="1905000" cy="457200"/>
          </a:xfrm>
        </p:spPr>
        <p:txBody>
          <a:bodyPr/>
          <a:lstStyle>
            <a:lvl1pPr>
              <a:defRPr/>
            </a:lvl1pPr>
          </a:lstStyle>
          <a:p>
            <a:pPr>
              <a:defRPr/>
            </a:pPr>
            <a:endParaRPr lang="fr-FR"/>
          </a:p>
        </p:txBody>
      </p:sp>
      <p:sp>
        <p:nvSpPr>
          <p:cNvPr id="4" name="Espace réservé du pied de page 3"/>
          <p:cNvSpPr>
            <a:spLocks noGrp="1"/>
          </p:cNvSpPr>
          <p:nvPr>
            <p:ph type="ftr" sz="quarter" idx="11"/>
          </p:nvPr>
        </p:nvSpPr>
        <p:spPr>
          <a:xfrm>
            <a:off x="3124200" y="6248400"/>
            <a:ext cx="2895600" cy="457200"/>
          </a:xfrm>
        </p:spPr>
        <p:txBody>
          <a:bodyPr/>
          <a:lstStyle>
            <a:lvl1pPr>
              <a:defRPr/>
            </a:lvl1pPr>
          </a:lstStyle>
          <a:p>
            <a:pPr>
              <a:defRPr/>
            </a:pPr>
            <a:endParaRPr lang="fr-FR"/>
          </a:p>
        </p:txBody>
      </p:sp>
      <p:sp>
        <p:nvSpPr>
          <p:cNvPr id="5" name="Espace réservé du numéro de diapositive 4"/>
          <p:cNvSpPr>
            <a:spLocks noGrp="1"/>
          </p:cNvSpPr>
          <p:nvPr>
            <p:ph type="sldNum" sz="quarter" idx="12"/>
          </p:nvPr>
        </p:nvSpPr>
        <p:spPr>
          <a:xfrm>
            <a:off x="6553200" y="6248400"/>
            <a:ext cx="1905000" cy="457200"/>
          </a:xfrm>
        </p:spPr>
        <p:txBody>
          <a:bodyPr/>
          <a:lstStyle>
            <a:lvl1pPr>
              <a:defRPr/>
            </a:lvl1pPr>
          </a:lstStyle>
          <a:p>
            <a:pPr>
              <a:defRPr/>
            </a:pPr>
            <a:fld id="{6709628A-F3E5-8146-BFDC-6420037A9C0F}" type="slidenum">
              <a:rPr lang="fr-FR"/>
              <a:pPr>
                <a:defRPr/>
              </a:pPr>
              <a:t>‹#›</a:t>
            </a:fld>
            <a:endParaRPr lang="fr-FR"/>
          </a:p>
        </p:txBody>
      </p:sp>
    </p:spTree>
    <p:extLst>
      <p:ext uri="{BB962C8B-B14F-4D97-AF65-F5344CB8AC3E}">
        <p14:creationId xmlns:p14="http://schemas.microsoft.com/office/powerpoint/2010/main" val="3024144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6482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685800" y="6248400"/>
            <a:ext cx="1905000" cy="457200"/>
          </a:xfrm>
        </p:spPr>
        <p:txBody>
          <a:bodyPr/>
          <a:lstStyle>
            <a:lvl1pPr>
              <a:defRPr/>
            </a:lvl1pPr>
          </a:lstStyle>
          <a:p>
            <a:pPr>
              <a:defRPr/>
            </a:pPr>
            <a:endParaRPr lang="fr-FR"/>
          </a:p>
        </p:txBody>
      </p:sp>
      <p:sp>
        <p:nvSpPr>
          <p:cNvPr id="6" name="Espace réservé du pied de page 5"/>
          <p:cNvSpPr>
            <a:spLocks noGrp="1"/>
          </p:cNvSpPr>
          <p:nvPr>
            <p:ph type="ftr" sz="quarter" idx="11"/>
          </p:nvPr>
        </p:nvSpPr>
        <p:spPr>
          <a:xfrm>
            <a:off x="3124200" y="6248400"/>
            <a:ext cx="2895600" cy="457200"/>
          </a:xfrm>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a:xfrm>
            <a:off x="6553200" y="6248400"/>
            <a:ext cx="1905000" cy="457200"/>
          </a:xfrm>
        </p:spPr>
        <p:txBody>
          <a:bodyPr/>
          <a:lstStyle>
            <a:lvl1pPr>
              <a:defRPr/>
            </a:lvl1pPr>
          </a:lstStyle>
          <a:p>
            <a:pPr>
              <a:defRPr/>
            </a:pPr>
            <a:fld id="{22A93B77-C80E-DE4D-BA65-77141F0BF9D3}" type="slidenum">
              <a:rPr lang="fr-FR"/>
              <a:pPr>
                <a:defRPr/>
              </a:pPr>
              <a:t>‹#›</a:t>
            </a:fld>
            <a:endParaRPr lang="fr-FR"/>
          </a:p>
        </p:txBody>
      </p:sp>
    </p:spTree>
    <p:extLst>
      <p:ext uri="{BB962C8B-B14F-4D97-AF65-F5344CB8AC3E}">
        <p14:creationId xmlns:p14="http://schemas.microsoft.com/office/powerpoint/2010/main" val="1955356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1_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685800" y="6248400"/>
            <a:ext cx="1905000" cy="457200"/>
          </a:xfrm>
        </p:spPr>
        <p:txBody>
          <a:bodyPr/>
          <a:lstStyle>
            <a:lvl1pPr>
              <a:defRPr/>
            </a:lvl1pPr>
          </a:lstStyle>
          <a:p>
            <a:pPr>
              <a:defRPr/>
            </a:pPr>
            <a:endParaRPr lang="fr-FR"/>
          </a:p>
        </p:txBody>
      </p:sp>
      <p:sp>
        <p:nvSpPr>
          <p:cNvPr id="6" name="Espace réservé du pied de page 5"/>
          <p:cNvSpPr>
            <a:spLocks noGrp="1"/>
          </p:cNvSpPr>
          <p:nvPr>
            <p:ph type="ftr" sz="quarter" idx="11"/>
          </p:nvPr>
        </p:nvSpPr>
        <p:spPr>
          <a:xfrm>
            <a:off x="3124200" y="6248400"/>
            <a:ext cx="2895600" cy="457200"/>
          </a:xfrm>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a:xfrm>
            <a:off x="6553200" y="6248400"/>
            <a:ext cx="1905000" cy="457200"/>
          </a:xfrm>
        </p:spPr>
        <p:txBody>
          <a:bodyPr/>
          <a:lstStyle>
            <a:lvl1pPr>
              <a:defRPr/>
            </a:lvl1pPr>
          </a:lstStyle>
          <a:p>
            <a:pPr>
              <a:defRPr/>
            </a:pPr>
            <a:fld id="{24B5CCD9-1AD8-7A45-A6B7-C75B9D312C9B}" type="slidenum">
              <a:rPr lang="fr-FR"/>
              <a:pPr>
                <a:defRPr/>
              </a:pPr>
              <a:t>‹#›</a:t>
            </a:fld>
            <a:endParaRPr lang="fr-FR"/>
          </a:p>
        </p:txBody>
      </p:sp>
    </p:spTree>
    <p:extLst>
      <p:ext uri="{BB962C8B-B14F-4D97-AF65-F5344CB8AC3E}">
        <p14:creationId xmlns:p14="http://schemas.microsoft.com/office/powerpoint/2010/main" val="994577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grpSp>
        <p:nvGrpSpPr>
          <p:cNvPr id="4" name="Group 8"/>
          <p:cNvGrpSpPr>
            <a:grpSpLocks/>
          </p:cNvGrpSpPr>
          <p:nvPr/>
        </p:nvGrpSpPr>
        <p:grpSpPr bwMode="auto">
          <a:xfrm>
            <a:off x="182563" y="173038"/>
            <a:ext cx="8778875" cy="6511925"/>
            <a:chOff x="182880" y="173699"/>
            <a:chExt cx="8778240" cy="6510602"/>
          </a:xfrm>
        </p:grpSpPr>
        <p:sp>
          <p:nvSpPr>
            <p:cNvPr id="5" name="Rectangle 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6" name="Group 10"/>
            <p:cNvGrpSpPr>
              <a:grpSpLocks/>
            </p:cNvGrpSpPr>
            <p:nvPr/>
          </p:nvGrpSpPr>
          <p:grpSpPr bwMode="auto">
            <a:xfrm>
              <a:off x="256032" y="237744"/>
              <a:ext cx="8622792" cy="6364224"/>
              <a:chOff x="247157" y="247430"/>
              <a:chExt cx="8622792" cy="6364224"/>
            </a:xfrm>
          </p:grpSpPr>
          <p:sp>
            <p:nvSpPr>
              <p:cNvPr id="7" name="Rectangle 6"/>
              <p:cNvSpPr>
                <a:spLocks/>
              </p:cNvSpPr>
              <p:nvPr/>
            </p:nvSpPr>
            <p:spPr>
              <a:xfrm>
                <a:off x="247025" y="246872"/>
                <a:ext cx="8622676" cy="6364582"/>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8" name="Straight Connector 19"/>
              <p:cNvCxnSpPr/>
              <p:nvPr/>
            </p:nvCxnSpPr>
            <p:spPr>
              <a:xfrm>
                <a:off x="247025" y="6389249"/>
                <a:ext cx="8622676"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9" name="Rectangle 8"/>
              <p:cNvSpPr/>
              <p:nvPr/>
            </p:nvSpPr>
            <p:spPr>
              <a:xfrm>
                <a:off x="247025" y="1611845"/>
                <a:ext cx="8622676" cy="63487"/>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grpSp>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10" name="Date Placeholder 3"/>
          <p:cNvSpPr>
            <a:spLocks noGrp="1"/>
          </p:cNvSpPr>
          <p:nvPr>
            <p:ph type="dt" sz="half" idx="10"/>
          </p:nvPr>
        </p:nvSpPr>
        <p:spPr/>
        <p:txBody>
          <a:bodyPr/>
          <a:lstStyle>
            <a:lvl1pPr>
              <a:defRPr/>
            </a:lvl1pPr>
          </a:lstStyle>
          <a:p>
            <a:pPr>
              <a:defRPr/>
            </a:pPr>
            <a:endParaRPr lang="fr-FR"/>
          </a:p>
        </p:txBody>
      </p:sp>
      <p:sp>
        <p:nvSpPr>
          <p:cNvPr id="11" name="Footer Placeholder 4"/>
          <p:cNvSpPr>
            <a:spLocks noGrp="1"/>
          </p:cNvSpPr>
          <p:nvPr>
            <p:ph type="ftr" sz="quarter" idx="11"/>
          </p:nvPr>
        </p:nvSpPr>
        <p:spPr/>
        <p:txBody>
          <a:bodyPr/>
          <a:lstStyle>
            <a:lvl1pPr>
              <a:defRPr/>
            </a:lvl1pPr>
          </a:lstStyle>
          <a:p>
            <a:pPr>
              <a:defRPr/>
            </a:pPr>
            <a:endParaRPr lang="fr-FR"/>
          </a:p>
        </p:txBody>
      </p:sp>
      <p:sp>
        <p:nvSpPr>
          <p:cNvPr id="12" name="Slide Number Placeholder 5"/>
          <p:cNvSpPr>
            <a:spLocks noGrp="1"/>
          </p:cNvSpPr>
          <p:nvPr>
            <p:ph type="sldNum" sz="quarter" idx="12"/>
          </p:nvPr>
        </p:nvSpPr>
        <p:spPr/>
        <p:txBody>
          <a:bodyPr/>
          <a:lstStyle>
            <a:lvl1pPr>
              <a:defRPr/>
            </a:lvl1pPr>
          </a:lstStyle>
          <a:p>
            <a:pPr>
              <a:defRPr/>
            </a:pPr>
            <a:fld id="{D4603074-05EA-DE49-A58E-AAB3407E2429}" type="slidenum">
              <a:rPr lang="fr-FR"/>
              <a:pPr>
                <a:defRPr/>
              </a:pPr>
              <a:t>‹#›</a:t>
            </a:fld>
            <a:endParaRPr lang="fr-FR"/>
          </a:p>
        </p:txBody>
      </p:sp>
    </p:spTree>
    <p:extLst>
      <p:ext uri="{BB962C8B-B14F-4D97-AF65-F5344CB8AC3E}">
        <p14:creationId xmlns:p14="http://schemas.microsoft.com/office/powerpoint/2010/main" val="3608583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e de titre avec image">
    <p:spTree>
      <p:nvGrpSpPr>
        <p:cNvPr id="1" name=""/>
        <p:cNvGrpSpPr/>
        <p:nvPr/>
      </p:nvGrpSpPr>
      <p:grpSpPr>
        <a:xfrm>
          <a:off x="0" y="0"/>
          <a:ext cx="0" cy="0"/>
          <a:chOff x="0" y="0"/>
          <a:chExt cx="0" cy="0"/>
        </a:xfrm>
      </p:grpSpPr>
      <p:grpSp>
        <p:nvGrpSpPr>
          <p:cNvPr id="5" name="Group 9"/>
          <p:cNvGrpSpPr>
            <a:grpSpLocks/>
          </p:cNvGrpSpPr>
          <p:nvPr/>
        </p:nvGrpSpPr>
        <p:grpSpPr bwMode="auto">
          <a:xfrm>
            <a:off x="487363" y="411163"/>
            <a:ext cx="8169275" cy="6035675"/>
            <a:chOff x="486873" y="411480"/>
            <a:chExt cx="8170254" cy="6035040"/>
          </a:xfrm>
        </p:grpSpPr>
        <p:sp>
          <p:nvSpPr>
            <p:cNvPr id="6" name="Rectangle 5"/>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7" name="Group 11"/>
            <p:cNvGrpSpPr>
              <a:grpSpLocks/>
            </p:cNvGrpSpPr>
            <p:nvPr/>
          </p:nvGrpSpPr>
          <p:grpSpPr bwMode="auto">
            <a:xfrm>
              <a:off x="562842" y="475488"/>
              <a:ext cx="7982713" cy="5888736"/>
              <a:chOff x="562842" y="475488"/>
              <a:chExt cx="7982713" cy="5888736"/>
            </a:xfrm>
          </p:grpSpPr>
          <p:sp>
            <p:nvSpPr>
              <p:cNvPr id="8" name="Rectangle 7"/>
              <p:cNvSpPr>
                <a:spLocks/>
              </p:cNvSpPr>
              <p:nvPr/>
            </p:nvSpPr>
            <p:spPr>
              <a:xfrm>
                <a:off x="563082" y="474973"/>
                <a:ext cx="7982907" cy="5889005"/>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9" name="Straight Connector 8"/>
              <p:cNvCxnSpPr/>
              <p:nvPr/>
            </p:nvCxnSpPr>
            <p:spPr>
              <a:xfrm>
                <a:off x="563082" y="6133814"/>
                <a:ext cx="7982907"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0" name="Straight Connector 10"/>
              <p:cNvCxnSpPr/>
              <p:nvPr/>
            </p:nvCxnSpPr>
            <p:spPr>
              <a:xfrm>
                <a:off x="563082" y="3427412"/>
                <a:ext cx="7982907"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p:nvPr>
        </p:nvSpPr>
        <p:spPr>
          <a:xfrm>
            <a:off x="900113" y="3442447"/>
            <a:ext cx="7345362" cy="1532965"/>
          </a:xfrm>
        </p:spPr>
        <p:txBody>
          <a:bodyPr anchor="b">
            <a:normAutofit/>
          </a:bodyPr>
          <a:lstStyle>
            <a:lvl1pPr>
              <a:defRPr sz="5400"/>
            </a:lvl1pPr>
          </a:lstStyle>
          <a:p>
            <a:r>
              <a:rPr lang="fr-FR" smtClean="0"/>
              <a:t>Cliquez et modifiez le titre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14" name="Picture Placeholder 13"/>
          <p:cNvSpPr>
            <a:spLocks noGrp="1"/>
          </p:cNvSpPr>
          <p:nvPr>
            <p:ph type="pic" sz="quarter" idx="12"/>
          </p:nvPr>
        </p:nvSpPr>
        <p:spPr>
          <a:xfrm>
            <a:off x="636493" y="533400"/>
            <a:ext cx="7836408" cy="2828925"/>
          </a:xfrm>
        </p:spPr>
        <p:txBody>
          <a:bodyPr rtlCol="0">
            <a:normAutofit/>
          </a:bodyPr>
          <a:lstStyle>
            <a:lvl1pPr>
              <a:buNone/>
              <a:defRPr sz="2000"/>
            </a:lvl1pPr>
          </a:lstStyle>
          <a:p>
            <a:pPr lvl="0"/>
            <a:r>
              <a:rPr lang="fr-FR" noProof="0" smtClean="0"/>
              <a:t>Faire glisser l'image vers l'espace réservé ou cliquer sur l'icône pour l'ajouter</a:t>
            </a:r>
            <a:endParaRPr noProof="0"/>
          </a:p>
        </p:txBody>
      </p:sp>
      <p:sp>
        <p:nvSpPr>
          <p:cNvPr id="11" name="Date Placeholder 3"/>
          <p:cNvSpPr>
            <a:spLocks noGrp="1"/>
          </p:cNvSpPr>
          <p:nvPr>
            <p:ph type="dt" sz="half" idx="13"/>
          </p:nvPr>
        </p:nvSpPr>
        <p:spPr>
          <a:xfrm>
            <a:off x="569913" y="6122988"/>
            <a:ext cx="2133600" cy="258762"/>
          </a:xfrm>
        </p:spPr>
        <p:txBody>
          <a:bodyPr/>
          <a:lstStyle>
            <a:lvl1pPr>
              <a:defRPr/>
            </a:lvl1pPr>
          </a:lstStyle>
          <a:p>
            <a:pPr>
              <a:defRPr/>
            </a:pPr>
            <a:endParaRPr lang="fr-FR"/>
          </a:p>
        </p:txBody>
      </p:sp>
      <p:sp>
        <p:nvSpPr>
          <p:cNvPr id="12" name="Footer Placeholder 4"/>
          <p:cNvSpPr>
            <a:spLocks noGrp="1"/>
          </p:cNvSpPr>
          <p:nvPr>
            <p:ph type="ftr" sz="quarter" idx="14"/>
          </p:nvPr>
        </p:nvSpPr>
        <p:spPr>
          <a:xfrm>
            <a:off x="5638800" y="6124575"/>
            <a:ext cx="2895600" cy="257175"/>
          </a:xfrm>
        </p:spPr>
        <p:txBody>
          <a:bodyPr/>
          <a:lstStyle>
            <a:lvl1pPr>
              <a:defRPr/>
            </a:lvl1pPr>
          </a:lstStyle>
          <a:p>
            <a:pPr>
              <a:defRPr/>
            </a:pPr>
            <a:endParaRPr lang="fr-FR"/>
          </a:p>
        </p:txBody>
      </p:sp>
    </p:spTree>
    <p:extLst>
      <p:ext uri="{BB962C8B-B14F-4D97-AF65-F5344CB8AC3E}">
        <p14:creationId xmlns:p14="http://schemas.microsoft.com/office/powerpoint/2010/main" val="2280359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grpSp>
        <p:nvGrpSpPr>
          <p:cNvPr id="4" name="Group 8"/>
          <p:cNvGrpSpPr>
            <a:grpSpLocks/>
          </p:cNvGrpSpPr>
          <p:nvPr/>
        </p:nvGrpSpPr>
        <p:grpSpPr bwMode="auto">
          <a:xfrm>
            <a:off x="182563" y="173038"/>
            <a:ext cx="8778875" cy="6511925"/>
            <a:chOff x="182880" y="173699"/>
            <a:chExt cx="8778240" cy="6510602"/>
          </a:xfrm>
        </p:grpSpPr>
        <p:sp>
          <p:nvSpPr>
            <p:cNvPr id="5" name="Rectangle 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6" name="Group 10"/>
            <p:cNvGrpSpPr>
              <a:grpSpLocks/>
            </p:cNvGrpSpPr>
            <p:nvPr/>
          </p:nvGrpSpPr>
          <p:grpSpPr bwMode="auto">
            <a:xfrm>
              <a:off x="256032" y="237744"/>
              <a:ext cx="8622792" cy="6364224"/>
              <a:chOff x="247157" y="247430"/>
              <a:chExt cx="8622792" cy="6364224"/>
            </a:xfrm>
          </p:grpSpPr>
          <p:sp>
            <p:nvSpPr>
              <p:cNvPr id="7" name="Rectangle 6"/>
              <p:cNvSpPr>
                <a:spLocks/>
              </p:cNvSpPr>
              <p:nvPr/>
            </p:nvSpPr>
            <p:spPr>
              <a:xfrm>
                <a:off x="247025" y="246872"/>
                <a:ext cx="8622676" cy="6364582"/>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8" name="Straight Connector 27"/>
              <p:cNvCxnSpPr/>
              <p:nvPr/>
            </p:nvCxnSpPr>
            <p:spPr>
              <a:xfrm>
                <a:off x="247025" y="6389249"/>
                <a:ext cx="8622676"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oAutofit/>
          </a:bodyPr>
          <a:lstStyle>
            <a:lvl1pPr algn="ctr">
              <a:defRPr sz="5400" b="0" i="0" cap="none" baseline="0">
                <a:solidFill>
                  <a:schemeClr val="tx1">
                    <a:lumMod val="75000"/>
                    <a:lumOff val="25000"/>
                  </a:schemeClr>
                </a:solidFill>
              </a:defRPr>
            </a:lvl1pPr>
          </a:lstStyle>
          <a:p>
            <a:r>
              <a:rPr lang="fr-FR" smtClean="0"/>
              <a:t>Cliquez et modifiez le titre</a:t>
            </a:r>
            <a:endParaRPr dirty="0"/>
          </a:p>
        </p:txBody>
      </p:sp>
      <p:sp>
        <p:nvSpPr>
          <p:cNvPr id="3" name="Text Placeholder 2"/>
          <p:cNvSpPr>
            <a:spLocks noGrp="1"/>
          </p:cNvSpPr>
          <p:nvPr>
            <p:ph type="body" idx="1"/>
          </p:nvPr>
        </p:nvSpPr>
        <p:spPr>
          <a:xfrm>
            <a:off x="900113" y="3134566"/>
            <a:ext cx="7345362" cy="1500187"/>
          </a:xfrm>
        </p:spPr>
        <p:txBody>
          <a:bodyPr/>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9" name="Date Placeholder 3"/>
          <p:cNvSpPr>
            <a:spLocks noGrp="1"/>
          </p:cNvSpPr>
          <p:nvPr>
            <p:ph type="dt" sz="half" idx="10"/>
          </p:nvPr>
        </p:nvSpPr>
        <p:spPr/>
        <p:txBody>
          <a:bodyPr/>
          <a:lstStyle>
            <a:lvl1pPr>
              <a:defRPr/>
            </a:lvl1pPr>
          </a:lstStyle>
          <a:p>
            <a:pPr>
              <a:defRPr/>
            </a:pPr>
            <a:endParaRPr lang="fr-FR"/>
          </a:p>
        </p:txBody>
      </p:sp>
      <p:sp>
        <p:nvSpPr>
          <p:cNvPr id="10" name="Footer Placeholder 4"/>
          <p:cNvSpPr>
            <a:spLocks noGrp="1"/>
          </p:cNvSpPr>
          <p:nvPr>
            <p:ph type="ftr" sz="quarter" idx="11"/>
          </p:nvPr>
        </p:nvSpPr>
        <p:spPr/>
        <p:txBody>
          <a:bodyPr/>
          <a:lstStyle>
            <a:lvl1pPr>
              <a:defRPr/>
            </a:lvl1pPr>
          </a:lstStyle>
          <a:p>
            <a:pPr>
              <a:defRPr/>
            </a:pPr>
            <a:endParaRPr lang="fr-FR"/>
          </a:p>
        </p:txBody>
      </p:sp>
      <p:sp>
        <p:nvSpPr>
          <p:cNvPr id="11" name="Slide Number Placeholder 5"/>
          <p:cNvSpPr>
            <a:spLocks noGrp="1"/>
          </p:cNvSpPr>
          <p:nvPr>
            <p:ph type="sldNum" sz="quarter" idx="12"/>
          </p:nvPr>
        </p:nvSpPr>
        <p:spPr/>
        <p:txBody>
          <a:bodyPr/>
          <a:lstStyle>
            <a:lvl1pPr>
              <a:defRPr/>
            </a:lvl1pPr>
          </a:lstStyle>
          <a:p>
            <a:pPr>
              <a:defRPr/>
            </a:pPr>
            <a:fld id="{5AB96142-2FE9-E34C-A5AF-38778B749CC6}" type="slidenum">
              <a:rPr lang="fr-FR"/>
              <a:pPr>
                <a:defRPr/>
              </a:pPr>
              <a:t>‹#›</a:t>
            </a:fld>
            <a:endParaRPr lang="fr-FR"/>
          </a:p>
        </p:txBody>
      </p:sp>
    </p:spTree>
    <p:extLst>
      <p:ext uri="{BB962C8B-B14F-4D97-AF65-F5344CB8AC3E}">
        <p14:creationId xmlns:p14="http://schemas.microsoft.com/office/powerpoint/2010/main" val="2574828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grpSp>
        <p:nvGrpSpPr>
          <p:cNvPr id="5" name="Group 19"/>
          <p:cNvGrpSpPr>
            <a:grpSpLocks/>
          </p:cNvGrpSpPr>
          <p:nvPr/>
        </p:nvGrpSpPr>
        <p:grpSpPr bwMode="auto">
          <a:xfrm>
            <a:off x="182563" y="173038"/>
            <a:ext cx="8778875" cy="6511925"/>
            <a:chOff x="182880" y="173699"/>
            <a:chExt cx="8778240" cy="6510602"/>
          </a:xfrm>
        </p:grpSpPr>
        <p:sp>
          <p:nvSpPr>
            <p:cNvPr id="6" name="Rectangle 5"/>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7" name="Group 10"/>
            <p:cNvGrpSpPr>
              <a:grpSpLocks/>
            </p:cNvGrpSpPr>
            <p:nvPr/>
          </p:nvGrpSpPr>
          <p:grpSpPr bwMode="auto">
            <a:xfrm>
              <a:off x="256032" y="237744"/>
              <a:ext cx="8622792" cy="6364224"/>
              <a:chOff x="247157" y="247430"/>
              <a:chExt cx="8622792" cy="6364224"/>
            </a:xfrm>
          </p:grpSpPr>
          <p:sp>
            <p:nvSpPr>
              <p:cNvPr id="8" name="Rectangle 7"/>
              <p:cNvSpPr>
                <a:spLocks/>
              </p:cNvSpPr>
              <p:nvPr/>
            </p:nvSpPr>
            <p:spPr>
              <a:xfrm>
                <a:off x="247025" y="246872"/>
                <a:ext cx="8622676" cy="6364582"/>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9" name="Straight Connector 23"/>
              <p:cNvCxnSpPr/>
              <p:nvPr/>
            </p:nvCxnSpPr>
            <p:spPr>
              <a:xfrm>
                <a:off x="247025" y="6389249"/>
                <a:ext cx="8622676"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0" name="Rectangle 9"/>
              <p:cNvSpPr/>
              <p:nvPr/>
            </p:nvSpPr>
            <p:spPr>
              <a:xfrm>
                <a:off x="247025" y="1611845"/>
                <a:ext cx="8622676" cy="63487"/>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grpSp>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1" name="Date Placeholder 4"/>
          <p:cNvSpPr>
            <a:spLocks noGrp="1"/>
          </p:cNvSpPr>
          <p:nvPr>
            <p:ph type="dt" sz="half" idx="10"/>
          </p:nvPr>
        </p:nvSpPr>
        <p:spPr/>
        <p:txBody>
          <a:bodyPr/>
          <a:lstStyle>
            <a:lvl1pPr>
              <a:defRPr/>
            </a:lvl1pPr>
          </a:lstStyle>
          <a:p>
            <a:pPr>
              <a:defRPr/>
            </a:pPr>
            <a:endParaRPr lang="fr-FR"/>
          </a:p>
        </p:txBody>
      </p:sp>
      <p:sp>
        <p:nvSpPr>
          <p:cNvPr id="12" name="Footer Placeholder 5"/>
          <p:cNvSpPr>
            <a:spLocks noGrp="1"/>
          </p:cNvSpPr>
          <p:nvPr>
            <p:ph type="ftr" sz="quarter" idx="11"/>
          </p:nvPr>
        </p:nvSpPr>
        <p:spPr/>
        <p:txBody>
          <a:bodyPr/>
          <a:lstStyle>
            <a:lvl1pPr>
              <a:defRPr/>
            </a:lvl1pPr>
          </a:lstStyle>
          <a:p>
            <a:pPr>
              <a:defRPr/>
            </a:pPr>
            <a:endParaRPr lang="fr-FR"/>
          </a:p>
        </p:txBody>
      </p:sp>
      <p:sp>
        <p:nvSpPr>
          <p:cNvPr id="13" name="Slide Number Placeholder 6"/>
          <p:cNvSpPr>
            <a:spLocks noGrp="1"/>
          </p:cNvSpPr>
          <p:nvPr>
            <p:ph type="sldNum" sz="quarter" idx="12"/>
          </p:nvPr>
        </p:nvSpPr>
        <p:spPr/>
        <p:txBody>
          <a:bodyPr/>
          <a:lstStyle>
            <a:lvl1pPr>
              <a:defRPr/>
            </a:lvl1pPr>
          </a:lstStyle>
          <a:p>
            <a:pPr>
              <a:defRPr/>
            </a:pPr>
            <a:fld id="{6EF65358-907C-5941-A059-8D3F56A3F771}" type="slidenum">
              <a:rPr lang="fr-FR"/>
              <a:pPr>
                <a:defRPr/>
              </a:pPr>
              <a:t>‹#›</a:t>
            </a:fld>
            <a:endParaRPr lang="fr-FR"/>
          </a:p>
        </p:txBody>
      </p:sp>
    </p:spTree>
    <p:extLst>
      <p:ext uri="{BB962C8B-B14F-4D97-AF65-F5344CB8AC3E}">
        <p14:creationId xmlns:p14="http://schemas.microsoft.com/office/powerpoint/2010/main" val="1486880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grpSp>
        <p:nvGrpSpPr>
          <p:cNvPr id="7" name="Group 9"/>
          <p:cNvGrpSpPr>
            <a:grpSpLocks/>
          </p:cNvGrpSpPr>
          <p:nvPr/>
        </p:nvGrpSpPr>
        <p:grpSpPr bwMode="auto">
          <a:xfrm>
            <a:off x="182563" y="173038"/>
            <a:ext cx="8778875" cy="6511925"/>
            <a:chOff x="182880" y="173699"/>
            <a:chExt cx="8778240" cy="6510602"/>
          </a:xfrm>
        </p:grpSpPr>
        <p:grpSp>
          <p:nvGrpSpPr>
            <p:cNvPr id="8" name="Group 25"/>
            <p:cNvGrpSpPr>
              <a:grpSpLocks/>
            </p:cNvGrpSpPr>
            <p:nvPr/>
          </p:nvGrpSpPr>
          <p:grpSpPr bwMode="auto">
            <a:xfrm>
              <a:off x="182880" y="173699"/>
              <a:ext cx="8778240" cy="6510602"/>
              <a:chOff x="182880" y="173699"/>
              <a:chExt cx="8778240" cy="6510602"/>
            </a:xfrm>
          </p:grpSpPr>
          <p:sp>
            <p:nvSpPr>
              <p:cNvPr id="10" name="Rectangle 9"/>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11" name="Group 10"/>
              <p:cNvGrpSpPr>
                <a:grpSpLocks/>
              </p:cNvGrpSpPr>
              <p:nvPr/>
            </p:nvGrpSpPr>
            <p:grpSpPr bwMode="auto">
              <a:xfrm>
                <a:off x="256032" y="237744"/>
                <a:ext cx="8622792" cy="6364224"/>
                <a:chOff x="247157" y="247430"/>
                <a:chExt cx="8622792" cy="6364224"/>
              </a:xfrm>
            </p:grpSpPr>
            <p:sp>
              <p:nvSpPr>
                <p:cNvPr id="12" name="Rectangle 11"/>
                <p:cNvSpPr>
                  <a:spLocks/>
                </p:cNvSpPr>
                <p:nvPr/>
              </p:nvSpPr>
              <p:spPr>
                <a:xfrm>
                  <a:off x="247025" y="246872"/>
                  <a:ext cx="8622676" cy="6364582"/>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13" name="Straight Connector 30"/>
                <p:cNvCxnSpPr/>
                <p:nvPr/>
              </p:nvCxnSpPr>
              <p:spPr>
                <a:xfrm>
                  <a:off x="247025" y="6389249"/>
                  <a:ext cx="8622676"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4" name="Rectangle 13"/>
                <p:cNvSpPr/>
                <p:nvPr/>
              </p:nvSpPr>
              <p:spPr>
                <a:xfrm>
                  <a:off x="247025" y="1611845"/>
                  <a:ext cx="8622676" cy="63487"/>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grpSp>
        <p:cxnSp>
          <p:nvCxnSpPr>
            <p:cNvPr id="9" name="Straight Connector 22"/>
            <p:cNvCxnSpPr/>
            <p:nvPr/>
          </p:nvCxnSpPr>
          <p:spPr>
            <a:xfrm rot="16200000" flipH="1">
              <a:off x="2217422" y="4026572"/>
              <a:ext cx="4710743"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lvl1pPr>
              <a:defRPr/>
            </a:lvl1pPr>
          </a:lstStyle>
          <a:p>
            <a:r>
              <a:rPr lang="fr-FR" smtClean="0"/>
              <a:t>Cliquez et modifiez le titre</a:t>
            </a:r>
            <a:endParaRPr/>
          </a:p>
        </p:txBody>
      </p:sp>
      <p:sp>
        <p:nvSpPr>
          <p:cNvPr id="3" name="Text Placeholder 2"/>
          <p:cNvSpPr>
            <a:spLocks noGrp="1"/>
          </p:cNvSpPr>
          <p:nvPr>
            <p:ph type="body" idx="1"/>
          </p:nvPr>
        </p:nvSpPr>
        <p:spPr>
          <a:xfrm>
            <a:off x="632301" y="1708990"/>
            <a:ext cx="3566160" cy="832503"/>
          </a:xfrm>
        </p:spPr>
        <p:txBody>
          <a:bodyPr anchor="ctr">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Text Placeholder 4"/>
          <p:cNvSpPr>
            <a:spLocks noGrp="1"/>
          </p:cNvSpPr>
          <p:nvPr>
            <p:ph type="body" sz="quarter" idx="3"/>
          </p:nvPr>
        </p:nvSpPr>
        <p:spPr>
          <a:xfrm>
            <a:off x="4945539" y="1708990"/>
            <a:ext cx="3566160" cy="832503"/>
          </a:xfrm>
        </p:spPr>
        <p:txBody>
          <a:bodyPr anchor="ctr">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15" name="Date Placeholder 6"/>
          <p:cNvSpPr>
            <a:spLocks noGrp="1"/>
          </p:cNvSpPr>
          <p:nvPr>
            <p:ph type="dt" sz="half" idx="10"/>
          </p:nvPr>
        </p:nvSpPr>
        <p:spPr/>
        <p:txBody>
          <a:bodyPr/>
          <a:lstStyle>
            <a:lvl1pPr>
              <a:defRPr/>
            </a:lvl1pPr>
          </a:lstStyle>
          <a:p>
            <a:pPr>
              <a:defRPr/>
            </a:pPr>
            <a:endParaRPr lang="fr-FR"/>
          </a:p>
        </p:txBody>
      </p:sp>
      <p:sp>
        <p:nvSpPr>
          <p:cNvPr id="16" name="Footer Placeholder 7"/>
          <p:cNvSpPr>
            <a:spLocks noGrp="1"/>
          </p:cNvSpPr>
          <p:nvPr>
            <p:ph type="ftr" sz="quarter" idx="11"/>
          </p:nvPr>
        </p:nvSpPr>
        <p:spPr/>
        <p:txBody>
          <a:bodyPr/>
          <a:lstStyle>
            <a:lvl1pPr>
              <a:defRPr/>
            </a:lvl1pPr>
          </a:lstStyle>
          <a:p>
            <a:pPr>
              <a:defRPr/>
            </a:pPr>
            <a:endParaRPr lang="fr-FR"/>
          </a:p>
        </p:txBody>
      </p:sp>
      <p:sp>
        <p:nvSpPr>
          <p:cNvPr id="17" name="Slide Number Placeholder 8"/>
          <p:cNvSpPr>
            <a:spLocks noGrp="1"/>
          </p:cNvSpPr>
          <p:nvPr>
            <p:ph type="sldNum" sz="quarter" idx="12"/>
          </p:nvPr>
        </p:nvSpPr>
        <p:spPr/>
        <p:txBody>
          <a:bodyPr/>
          <a:lstStyle>
            <a:lvl1pPr>
              <a:defRPr/>
            </a:lvl1pPr>
          </a:lstStyle>
          <a:p>
            <a:pPr>
              <a:defRPr/>
            </a:pPr>
            <a:fld id="{7F54D563-B137-5346-B60A-136D5A512F70}" type="slidenum">
              <a:rPr lang="fr-FR"/>
              <a:pPr>
                <a:defRPr/>
              </a:pPr>
              <a:t>‹#›</a:t>
            </a:fld>
            <a:endParaRPr lang="fr-FR"/>
          </a:p>
        </p:txBody>
      </p:sp>
    </p:spTree>
    <p:extLst>
      <p:ext uri="{BB962C8B-B14F-4D97-AF65-F5344CB8AC3E}">
        <p14:creationId xmlns:p14="http://schemas.microsoft.com/office/powerpoint/2010/main" val="834294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grpSp>
        <p:nvGrpSpPr>
          <p:cNvPr id="3" name="Group 11"/>
          <p:cNvGrpSpPr>
            <a:grpSpLocks/>
          </p:cNvGrpSpPr>
          <p:nvPr/>
        </p:nvGrpSpPr>
        <p:grpSpPr bwMode="auto">
          <a:xfrm>
            <a:off x="182563" y="173038"/>
            <a:ext cx="8778875" cy="6511925"/>
            <a:chOff x="182880" y="173699"/>
            <a:chExt cx="8778240" cy="6510602"/>
          </a:xfrm>
        </p:grpSpPr>
        <p:sp>
          <p:nvSpPr>
            <p:cNvPr id="4" name="Rectangle 3"/>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5" name="Group 10"/>
            <p:cNvGrpSpPr>
              <a:grpSpLocks/>
            </p:cNvGrpSpPr>
            <p:nvPr/>
          </p:nvGrpSpPr>
          <p:grpSpPr bwMode="auto">
            <a:xfrm>
              <a:off x="256032" y="237744"/>
              <a:ext cx="8622792" cy="6364224"/>
              <a:chOff x="247157" y="247430"/>
              <a:chExt cx="8622792" cy="6364224"/>
            </a:xfrm>
          </p:grpSpPr>
          <p:sp>
            <p:nvSpPr>
              <p:cNvPr id="6" name="Rectangle 5"/>
              <p:cNvSpPr>
                <a:spLocks/>
              </p:cNvSpPr>
              <p:nvPr/>
            </p:nvSpPr>
            <p:spPr>
              <a:xfrm>
                <a:off x="247025" y="246872"/>
                <a:ext cx="8622676" cy="6364582"/>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7" name="Straight Connector 15"/>
              <p:cNvCxnSpPr/>
              <p:nvPr/>
            </p:nvCxnSpPr>
            <p:spPr>
              <a:xfrm>
                <a:off x="247025" y="6389249"/>
                <a:ext cx="8622676"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8" name="Rectangle 7"/>
              <p:cNvSpPr/>
              <p:nvPr/>
            </p:nvSpPr>
            <p:spPr>
              <a:xfrm>
                <a:off x="247025" y="1611845"/>
                <a:ext cx="8622676" cy="63487"/>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grpSp>
      <p:sp>
        <p:nvSpPr>
          <p:cNvPr id="2" name="Title 1"/>
          <p:cNvSpPr>
            <a:spLocks noGrp="1"/>
          </p:cNvSpPr>
          <p:nvPr>
            <p:ph type="title"/>
          </p:nvPr>
        </p:nvSpPr>
        <p:spPr/>
        <p:txBody>
          <a:bodyPr/>
          <a:lstStyle/>
          <a:p>
            <a:r>
              <a:rPr lang="fr-FR" smtClean="0"/>
              <a:t>Cliquez et modifiez le titre</a:t>
            </a:r>
            <a:endParaRPr/>
          </a:p>
        </p:txBody>
      </p:sp>
      <p:sp>
        <p:nvSpPr>
          <p:cNvPr id="9" name="Date Placeholder 2"/>
          <p:cNvSpPr>
            <a:spLocks noGrp="1"/>
          </p:cNvSpPr>
          <p:nvPr>
            <p:ph type="dt" sz="half" idx="10"/>
          </p:nvPr>
        </p:nvSpPr>
        <p:spPr/>
        <p:txBody>
          <a:bodyPr/>
          <a:lstStyle>
            <a:lvl1pPr>
              <a:defRPr/>
            </a:lvl1pPr>
          </a:lstStyle>
          <a:p>
            <a:pPr>
              <a:defRPr/>
            </a:pPr>
            <a:endParaRPr lang="fr-FR"/>
          </a:p>
        </p:txBody>
      </p:sp>
      <p:sp>
        <p:nvSpPr>
          <p:cNvPr id="10" name="Footer Placeholder 3"/>
          <p:cNvSpPr>
            <a:spLocks noGrp="1"/>
          </p:cNvSpPr>
          <p:nvPr>
            <p:ph type="ftr" sz="quarter" idx="11"/>
          </p:nvPr>
        </p:nvSpPr>
        <p:spPr/>
        <p:txBody>
          <a:bodyPr/>
          <a:lstStyle>
            <a:lvl1pPr>
              <a:defRPr/>
            </a:lvl1pPr>
          </a:lstStyle>
          <a:p>
            <a:pPr>
              <a:defRPr/>
            </a:pPr>
            <a:endParaRPr lang="fr-FR"/>
          </a:p>
        </p:txBody>
      </p:sp>
      <p:sp>
        <p:nvSpPr>
          <p:cNvPr id="11" name="Slide Number Placeholder 4"/>
          <p:cNvSpPr>
            <a:spLocks noGrp="1"/>
          </p:cNvSpPr>
          <p:nvPr>
            <p:ph type="sldNum" sz="quarter" idx="12"/>
          </p:nvPr>
        </p:nvSpPr>
        <p:spPr/>
        <p:txBody>
          <a:bodyPr/>
          <a:lstStyle>
            <a:lvl1pPr>
              <a:defRPr/>
            </a:lvl1pPr>
          </a:lstStyle>
          <a:p>
            <a:pPr>
              <a:defRPr/>
            </a:pPr>
            <a:fld id="{5E3BC6D3-AB76-584E-87D0-1EC659ECCE4E}" type="slidenum">
              <a:rPr lang="fr-FR"/>
              <a:pPr>
                <a:defRPr/>
              </a:pPr>
              <a:t>‹#›</a:t>
            </a:fld>
            <a:endParaRPr lang="fr-FR"/>
          </a:p>
        </p:txBody>
      </p:sp>
    </p:spTree>
    <p:extLst>
      <p:ext uri="{BB962C8B-B14F-4D97-AF65-F5344CB8AC3E}">
        <p14:creationId xmlns:p14="http://schemas.microsoft.com/office/powerpoint/2010/main" val="3916111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2" name="Group 9"/>
          <p:cNvGrpSpPr>
            <a:grpSpLocks/>
          </p:cNvGrpSpPr>
          <p:nvPr/>
        </p:nvGrpSpPr>
        <p:grpSpPr bwMode="auto">
          <a:xfrm>
            <a:off x="182563" y="173038"/>
            <a:ext cx="8778875" cy="6511925"/>
            <a:chOff x="182880" y="173699"/>
            <a:chExt cx="8778240" cy="6510602"/>
          </a:xfrm>
        </p:grpSpPr>
        <p:sp>
          <p:nvSpPr>
            <p:cNvPr id="3" name="Rectangle 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4" name="Group 10"/>
            <p:cNvGrpSpPr>
              <a:grpSpLocks/>
            </p:cNvGrpSpPr>
            <p:nvPr/>
          </p:nvGrpSpPr>
          <p:grpSpPr bwMode="auto">
            <a:xfrm>
              <a:off x="256032" y="237744"/>
              <a:ext cx="8622792" cy="6364224"/>
              <a:chOff x="247157" y="247430"/>
              <a:chExt cx="8622792" cy="6364224"/>
            </a:xfrm>
          </p:grpSpPr>
          <p:sp>
            <p:nvSpPr>
              <p:cNvPr id="5" name="Rectangle 4"/>
              <p:cNvSpPr>
                <a:spLocks/>
              </p:cNvSpPr>
              <p:nvPr/>
            </p:nvSpPr>
            <p:spPr>
              <a:xfrm>
                <a:off x="247025" y="246872"/>
                <a:ext cx="8622676" cy="6364582"/>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6" name="Straight Connector 13"/>
              <p:cNvCxnSpPr/>
              <p:nvPr/>
            </p:nvCxnSpPr>
            <p:spPr>
              <a:xfrm>
                <a:off x="247025" y="6389249"/>
                <a:ext cx="8622676"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7" name="Date Placeholder 1"/>
          <p:cNvSpPr>
            <a:spLocks noGrp="1"/>
          </p:cNvSpPr>
          <p:nvPr>
            <p:ph type="dt" sz="half" idx="10"/>
          </p:nvPr>
        </p:nvSpPr>
        <p:spPr/>
        <p:txBody>
          <a:bodyPr/>
          <a:lstStyle>
            <a:lvl1pPr>
              <a:defRPr/>
            </a:lvl1pPr>
          </a:lstStyle>
          <a:p>
            <a:pPr>
              <a:defRPr/>
            </a:pPr>
            <a:endParaRPr lang="fr-FR"/>
          </a:p>
        </p:txBody>
      </p:sp>
      <p:sp>
        <p:nvSpPr>
          <p:cNvPr id="8" name="Footer Placeholder 2"/>
          <p:cNvSpPr>
            <a:spLocks noGrp="1"/>
          </p:cNvSpPr>
          <p:nvPr>
            <p:ph type="ftr" sz="quarter" idx="11"/>
          </p:nvPr>
        </p:nvSpPr>
        <p:spPr/>
        <p:txBody>
          <a:bodyPr/>
          <a:lstStyle>
            <a:lvl1pPr>
              <a:defRPr/>
            </a:lvl1pPr>
          </a:lstStyle>
          <a:p>
            <a:pPr>
              <a:defRPr/>
            </a:pPr>
            <a:endParaRPr lang="fr-FR"/>
          </a:p>
        </p:txBody>
      </p:sp>
      <p:sp>
        <p:nvSpPr>
          <p:cNvPr id="9" name="Slide Number Placeholder 3"/>
          <p:cNvSpPr>
            <a:spLocks noGrp="1"/>
          </p:cNvSpPr>
          <p:nvPr>
            <p:ph type="sldNum" sz="quarter" idx="12"/>
          </p:nvPr>
        </p:nvSpPr>
        <p:spPr/>
        <p:txBody>
          <a:bodyPr/>
          <a:lstStyle>
            <a:lvl1pPr>
              <a:defRPr/>
            </a:lvl1pPr>
          </a:lstStyle>
          <a:p>
            <a:pPr>
              <a:defRPr/>
            </a:pPr>
            <a:fld id="{03FF8E26-7302-A54F-9AB8-0A81D1B4FC37}" type="slidenum">
              <a:rPr lang="fr-FR"/>
              <a:pPr>
                <a:defRPr/>
              </a:pPr>
              <a:t>‹#›</a:t>
            </a:fld>
            <a:endParaRPr lang="fr-FR"/>
          </a:p>
        </p:txBody>
      </p:sp>
    </p:spTree>
    <p:extLst>
      <p:ext uri="{BB962C8B-B14F-4D97-AF65-F5344CB8AC3E}">
        <p14:creationId xmlns:p14="http://schemas.microsoft.com/office/powerpoint/2010/main" val="3620950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grpSp>
        <p:nvGrpSpPr>
          <p:cNvPr id="5" name="Group 10"/>
          <p:cNvGrpSpPr>
            <a:grpSpLocks/>
          </p:cNvGrpSpPr>
          <p:nvPr/>
        </p:nvGrpSpPr>
        <p:grpSpPr bwMode="auto">
          <a:xfrm>
            <a:off x="182563" y="173038"/>
            <a:ext cx="8778875" cy="6511925"/>
            <a:chOff x="182880" y="173699"/>
            <a:chExt cx="8778240" cy="6510602"/>
          </a:xfrm>
        </p:grpSpPr>
        <p:grpSp>
          <p:nvGrpSpPr>
            <p:cNvPr id="6" name="Group 15"/>
            <p:cNvGrpSpPr>
              <a:grpSpLocks/>
            </p:cNvGrpSpPr>
            <p:nvPr/>
          </p:nvGrpSpPr>
          <p:grpSpPr bwMode="auto">
            <a:xfrm>
              <a:off x="182880" y="173699"/>
              <a:ext cx="8778240" cy="6510602"/>
              <a:chOff x="182880" y="173699"/>
              <a:chExt cx="8778240" cy="6510602"/>
            </a:xfrm>
          </p:grpSpPr>
          <p:sp>
            <p:nvSpPr>
              <p:cNvPr id="8" name="Rectangle 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9" name="Group 10"/>
              <p:cNvGrpSpPr>
                <a:grpSpLocks/>
              </p:cNvGrpSpPr>
              <p:nvPr/>
            </p:nvGrpSpPr>
            <p:grpSpPr bwMode="auto">
              <a:xfrm>
                <a:off x="256032" y="237744"/>
                <a:ext cx="8622792" cy="6364224"/>
                <a:chOff x="247157" y="247430"/>
                <a:chExt cx="8622792" cy="6364224"/>
              </a:xfrm>
            </p:grpSpPr>
            <p:sp>
              <p:nvSpPr>
                <p:cNvPr id="10" name="Rectangle 9"/>
                <p:cNvSpPr>
                  <a:spLocks/>
                </p:cNvSpPr>
                <p:nvPr/>
              </p:nvSpPr>
              <p:spPr>
                <a:xfrm>
                  <a:off x="247025" y="246872"/>
                  <a:ext cx="8622676" cy="6364582"/>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cxnSp>
              <p:nvCxnSpPr>
                <p:cNvPr id="11" name="Straight Connector 19"/>
                <p:cNvCxnSpPr/>
                <p:nvPr/>
              </p:nvCxnSpPr>
              <p:spPr>
                <a:xfrm>
                  <a:off x="247025" y="6389249"/>
                  <a:ext cx="8622676" cy="1587"/>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7" name="Rectangle 6"/>
            <p:cNvSpPr/>
            <p:nvPr/>
          </p:nvSpPr>
          <p:spPr>
            <a:xfrm rot="5400000">
              <a:off x="801568" y="3274246"/>
              <a:ext cx="6134441" cy="63495"/>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sp>
        <p:nvSpPr>
          <p:cNvPr id="2" name="Title 1"/>
          <p:cNvSpPr>
            <a:spLocks noGrp="1"/>
          </p:cNvSpPr>
          <p:nvPr>
            <p:ph type="title"/>
          </p:nvPr>
        </p:nvSpPr>
        <p:spPr>
          <a:xfrm>
            <a:off x="530225" y="1169892"/>
            <a:ext cx="3008313" cy="914400"/>
          </a:xfrm>
        </p:spPr>
        <p:txBody>
          <a:bodyPr anchor="b">
            <a:normAutofit/>
          </a:bodyPr>
          <a:lstStyle>
            <a:lvl1pPr algn="l">
              <a:defRPr sz="2800" b="0"/>
            </a:lvl1pPr>
          </a:lstStyle>
          <a:p>
            <a:r>
              <a:rPr lang="fr-FR" smtClean="0"/>
              <a:t>Cliquez et modifiez le titre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Text Placeholder 3"/>
          <p:cNvSpPr>
            <a:spLocks noGrp="1"/>
          </p:cNvSpPr>
          <p:nvPr>
            <p:ph type="body" sz="half" idx="2"/>
          </p:nvPr>
        </p:nvSpPr>
        <p:spPr>
          <a:xfrm>
            <a:off x="530225" y="2147888"/>
            <a:ext cx="3008313" cy="3262313"/>
          </a:xfrm>
        </p:spPr>
        <p:txBody>
          <a:bodyPr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12" name="Date Placeholder 4"/>
          <p:cNvSpPr>
            <a:spLocks noGrp="1"/>
          </p:cNvSpPr>
          <p:nvPr>
            <p:ph type="dt" sz="half" idx="10"/>
          </p:nvPr>
        </p:nvSpPr>
        <p:spPr/>
        <p:txBody>
          <a:bodyPr/>
          <a:lstStyle>
            <a:lvl1pPr>
              <a:defRPr/>
            </a:lvl1pPr>
          </a:lstStyle>
          <a:p>
            <a:pPr>
              <a:defRPr/>
            </a:pPr>
            <a:endParaRPr lang="fr-FR"/>
          </a:p>
        </p:txBody>
      </p:sp>
      <p:sp>
        <p:nvSpPr>
          <p:cNvPr id="13" name="Footer Placeholder 5"/>
          <p:cNvSpPr>
            <a:spLocks noGrp="1"/>
          </p:cNvSpPr>
          <p:nvPr>
            <p:ph type="ftr" sz="quarter" idx="11"/>
          </p:nvPr>
        </p:nvSpPr>
        <p:spPr/>
        <p:txBody>
          <a:bodyPr/>
          <a:lstStyle>
            <a:lvl1pPr>
              <a:defRPr/>
            </a:lvl1pPr>
          </a:lstStyle>
          <a:p>
            <a:pPr>
              <a:defRPr/>
            </a:pPr>
            <a:endParaRPr lang="fr-FR"/>
          </a:p>
        </p:txBody>
      </p:sp>
      <p:sp>
        <p:nvSpPr>
          <p:cNvPr id="14" name="Slide Number Placeholder 6"/>
          <p:cNvSpPr>
            <a:spLocks noGrp="1"/>
          </p:cNvSpPr>
          <p:nvPr>
            <p:ph type="sldNum" sz="quarter" idx="12"/>
          </p:nvPr>
        </p:nvSpPr>
        <p:spPr/>
        <p:txBody>
          <a:bodyPr/>
          <a:lstStyle>
            <a:lvl1pPr>
              <a:defRPr/>
            </a:lvl1pPr>
          </a:lstStyle>
          <a:p>
            <a:pPr>
              <a:defRPr/>
            </a:pPr>
            <a:fld id="{4A9E6EC1-4FE8-9C45-82BC-B2A1D882B773}" type="slidenum">
              <a:rPr lang="fr-FR"/>
              <a:pPr>
                <a:defRPr/>
              </a:pPr>
              <a:t>‹#›</a:t>
            </a:fld>
            <a:endParaRPr lang="fr-FR"/>
          </a:p>
        </p:txBody>
      </p:sp>
    </p:spTree>
    <p:extLst>
      <p:ext uri="{BB962C8B-B14F-4D97-AF65-F5344CB8AC3E}">
        <p14:creationId xmlns:p14="http://schemas.microsoft.com/office/powerpoint/2010/main" val="25343598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1378" name="Title Placeholder 1"/>
          <p:cNvSpPr>
            <a:spLocks noGrp="1"/>
          </p:cNvSpPr>
          <p:nvPr>
            <p:ph type="title"/>
          </p:nvPr>
        </p:nvSpPr>
        <p:spPr bwMode="auto">
          <a:xfrm>
            <a:off x="900113" y="244475"/>
            <a:ext cx="7345362"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1379" name="Text Placeholder 2"/>
          <p:cNvSpPr>
            <a:spLocks noGrp="1"/>
          </p:cNvSpPr>
          <p:nvPr>
            <p:ph type="body" idx="1"/>
          </p:nvPr>
        </p:nvSpPr>
        <p:spPr bwMode="auto">
          <a:xfrm>
            <a:off x="900113" y="2133600"/>
            <a:ext cx="7345362"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Date Placeholder 3"/>
          <p:cNvSpPr>
            <a:spLocks noGrp="1"/>
          </p:cNvSpPr>
          <p:nvPr>
            <p:ph type="dt" sz="half" idx="2"/>
          </p:nvPr>
        </p:nvSpPr>
        <p:spPr>
          <a:xfrm>
            <a:off x="244475" y="6372225"/>
            <a:ext cx="2133600" cy="258763"/>
          </a:xfrm>
          <a:prstGeom prst="rect">
            <a:avLst/>
          </a:prstGeom>
        </p:spPr>
        <p:txBody>
          <a:bodyPr vert="horz" lIns="91440" tIns="45720" rIns="91440" bIns="45720" rtlCol="0" anchor="ctr"/>
          <a:lstStyle>
            <a:lvl1pPr algn="l">
              <a:defRPr sz="1200">
                <a:solidFill>
                  <a:schemeClr val="bg2">
                    <a:lumMod val="60000"/>
                    <a:lumOff val="40000"/>
                  </a:schemeClr>
                </a:solidFill>
                <a:latin typeface="Brush Script MT" pitchFamily="66" charset="0"/>
                <a:cs typeface="+mn-cs"/>
              </a:defRPr>
            </a:lvl1pPr>
          </a:lstStyle>
          <a:p>
            <a:pPr>
              <a:defRPr/>
            </a:pPr>
            <a:endParaRPr lang="fr-FR"/>
          </a:p>
        </p:txBody>
      </p:sp>
      <p:sp>
        <p:nvSpPr>
          <p:cNvPr id="5" name="Footer Placeholder 4"/>
          <p:cNvSpPr>
            <a:spLocks noGrp="1"/>
          </p:cNvSpPr>
          <p:nvPr>
            <p:ph type="ftr" sz="quarter" idx="3"/>
          </p:nvPr>
        </p:nvSpPr>
        <p:spPr>
          <a:xfrm>
            <a:off x="5959475" y="6372225"/>
            <a:ext cx="2895600" cy="257175"/>
          </a:xfrm>
          <a:prstGeom prst="rect">
            <a:avLst/>
          </a:prstGeom>
        </p:spPr>
        <p:txBody>
          <a:bodyPr vert="horz" lIns="91440" tIns="45720" rIns="91440" bIns="45720" rtlCol="0" anchor="ctr"/>
          <a:lstStyle>
            <a:lvl1pPr marL="0" algn="r" defTabSz="914400" rtl="0" eaLnBrk="1" latinLnBrk="0" hangingPunct="1">
              <a:defRPr sz="1200" kern="1200">
                <a:solidFill>
                  <a:schemeClr val="bg2">
                    <a:lumMod val="60000"/>
                    <a:lumOff val="40000"/>
                  </a:schemeClr>
                </a:solidFill>
                <a:latin typeface="Brush Script MT" pitchFamily="66" charset="0"/>
                <a:ea typeface="+mn-ea"/>
                <a:cs typeface="+mn-cs"/>
              </a:defRPr>
            </a:lvl1pPr>
          </a:lstStyle>
          <a:p>
            <a:pPr>
              <a:defRPr/>
            </a:pPr>
            <a:endParaRPr lang="fr-FR"/>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lIns="91440" tIns="45720" rIns="91440" bIns="45720" rtlCol="0" anchor="ctr"/>
          <a:lstStyle>
            <a:lvl1pPr marL="0" algn="ctr" defTabSz="914400" rtl="0" eaLnBrk="1" latinLnBrk="0" hangingPunct="1">
              <a:defRPr sz="1200" kern="1200" smtClean="0">
                <a:solidFill>
                  <a:schemeClr val="bg2">
                    <a:lumMod val="60000"/>
                    <a:lumOff val="40000"/>
                  </a:schemeClr>
                </a:solidFill>
                <a:latin typeface="+mn-lt"/>
                <a:ea typeface="+mn-ea"/>
                <a:cs typeface="+mn-cs"/>
              </a:defRPr>
            </a:lvl1pPr>
          </a:lstStyle>
          <a:p>
            <a:pPr>
              <a:defRPr/>
            </a:pPr>
            <a:fld id="{DA3BEBAC-A504-684D-99E2-F597B351B375}"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txStyles>
    <p:titleStyle>
      <a:lvl1pPr algn="ctr" rtl="0" fontAlgn="base">
        <a:spcBef>
          <a:spcPct val="0"/>
        </a:spcBef>
        <a:spcAft>
          <a:spcPct val="0"/>
        </a:spcAft>
        <a:defRPr sz="4800" kern="1200">
          <a:solidFill>
            <a:srgbClr val="404040"/>
          </a:solidFill>
          <a:latin typeface="+mj-lt"/>
          <a:ea typeface="ＭＳ Ｐゴシック" charset="0"/>
          <a:cs typeface="ＭＳ Ｐゴシック" charset="0"/>
        </a:defRPr>
      </a:lvl1pPr>
      <a:lvl2pPr algn="ctr" rtl="0" fontAlgn="base">
        <a:spcBef>
          <a:spcPct val="0"/>
        </a:spcBef>
        <a:spcAft>
          <a:spcPct val="0"/>
        </a:spcAft>
        <a:defRPr sz="4800">
          <a:solidFill>
            <a:srgbClr val="404040"/>
          </a:solidFill>
          <a:latin typeface="Calisto MT" charset="0"/>
          <a:ea typeface="ＭＳ Ｐゴシック" charset="0"/>
          <a:cs typeface="ＭＳ Ｐゴシック" charset="0"/>
        </a:defRPr>
      </a:lvl2pPr>
      <a:lvl3pPr algn="ctr" rtl="0" fontAlgn="base">
        <a:spcBef>
          <a:spcPct val="0"/>
        </a:spcBef>
        <a:spcAft>
          <a:spcPct val="0"/>
        </a:spcAft>
        <a:defRPr sz="4800">
          <a:solidFill>
            <a:srgbClr val="404040"/>
          </a:solidFill>
          <a:latin typeface="Calisto MT" charset="0"/>
          <a:ea typeface="ＭＳ Ｐゴシック" charset="0"/>
          <a:cs typeface="ＭＳ Ｐゴシック" charset="0"/>
        </a:defRPr>
      </a:lvl3pPr>
      <a:lvl4pPr algn="ctr" rtl="0" fontAlgn="base">
        <a:spcBef>
          <a:spcPct val="0"/>
        </a:spcBef>
        <a:spcAft>
          <a:spcPct val="0"/>
        </a:spcAft>
        <a:defRPr sz="4800">
          <a:solidFill>
            <a:srgbClr val="404040"/>
          </a:solidFill>
          <a:latin typeface="Calisto MT" charset="0"/>
          <a:ea typeface="ＭＳ Ｐゴシック" charset="0"/>
          <a:cs typeface="ＭＳ Ｐゴシック" charset="0"/>
        </a:defRPr>
      </a:lvl4pPr>
      <a:lvl5pPr algn="ctr" rtl="0" fontAlgn="base">
        <a:spcBef>
          <a:spcPct val="0"/>
        </a:spcBef>
        <a:spcAft>
          <a:spcPct val="0"/>
        </a:spcAft>
        <a:defRPr sz="4800">
          <a:solidFill>
            <a:srgbClr val="404040"/>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rgbClr val="404040"/>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rgbClr val="404040"/>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rgbClr val="404040"/>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rgbClr val="404040"/>
          </a:solidFill>
          <a:latin typeface="Calisto MT" charset="0"/>
          <a:ea typeface="ＭＳ Ｐゴシック" charset="0"/>
          <a:cs typeface="ＭＳ Ｐゴシック" charset="0"/>
        </a:defRPr>
      </a:lvl9pPr>
    </p:titleStyle>
    <p:bodyStyle>
      <a:lvl1pPr marL="342900" indent="-342900" algn="l" rtl="0" fontAlgn="base">
        <a:spcBef>
          <a:spcPts val="2000"/>
        </a:spcBef>
        <a:spcAft>
          <a:spcPct val="0"/>
        </a:spcAft>
        <a:buClr>
          <a:srgbClr val="404040"/>
        </a:buClr>
        <a:buFont typeface="Arial" charset="0"/>
        <a:buChar char="•"/>
        <a:defRPr sz="2400" kern="1200">
          <a:solidFill>
            <a:srgbClr val="404040"/>
          </a:solidFill>
          <a:latin typeface="+mn-lt"/>
          <a:ea typeface="ＭＳ Ｐゴシック" charset="0"/>
          <a:cs typeface="ＭＳ Ｐゴシック" charset="0"/>
        </a:defRPr>
      </a:lvl1pPr>
      <a:lvl2pPr marL="579438" indent="-228600" algn="l" rtl="0" fontAlgn="base">
        <a:spcBef>
          <a:spcPts val="600"/>
        </a:spcBef>
        <a:spcAft>
          <a:spcPct val="0"/>
        </a:spcAft>
        <a:buClr>
          <a:srgbClr val="B0BCC1"/>
        </a:buClr>
        <a:buFont typeface="Arial" charset="0"/>
        <a:buChar char="•"/>
        <a:defRPr sz="2200" kern="1200">
          <a:solidFill>
            <a:srgbClr val="404040"/>
          </a:solidFill>
          <a:latin typeface="+mn-lt"/>
          <a:ea typeface="ＭＳ Ｐゴシック" charset="0"/>
          <a:cs typeface="+mn-cs"/>
        </a:defRPr>
      </a:lvl2pPr>
      <a:lvl3pPr marL="808038" indent="-228600" algn="l" rtl="0" fontAlgn="base">
        <a:spcBef>
          <a:spcPts val="600"/>
        </a:spcBef>
        <a:spcAft>
          <a:spcPct val="0"/>
        </a:spcAft>
        <a:buClr>
          <a:srgbClr val="404040"/>
        </a:buClr>
        <a:buFont typeface="Arial" charset="0"/>
        <a:buChar char="•"/>
        <a:defRPr sz="2000" kern="1200">
          <a:solidFill>
            <a:srgbClr val="404040"/>
          </a:solidFill>
          <a:latin typeface="+mn-lt"/>
          <a:ea typeface="ＭＳ Ｐゴシック" charset="0"/>
          <a:cs typeface="+mn-cs"/>
        </a:defRPr>
      </a:lvl3pPr>
      <a:lvl4pPr marL="1036638" indent="-228600" algn="l" rtl="0" fontAlgn="base">
        <a:spcBef>
          <a:spcPts val="600"/>
        </a:spcBef>
        <a:spcAft>
          <a:spcPct val="0"/>
        </a:spcAft>
        <a:buClr>
          <a:srgbClr val="B0BCC1"/>
        </a:buClr>
        <a:buFont typeface="Arial" charset="0"/>
        <a:buChar char="•"/>
        <a:defRPr kern="1200">
          <a:solidFill>
            <a:srgbClr val="404040"/>
          </a:solidFill>
          <a:latin typeface="+mn-lt"/>
          <a:ea typeface="ＭＳ Ｐゴシック" charset="0"/>
          <a:cs typeface="+mn-cs"/>
        </a:defRPr>
      </a:lvl4pPr>
      <a:lvl5pPr marL="1265238" indent="-228600" algn="l" rtl="0" fontAlgn="base">
        <a:spcBef>
          <a:spcPts val="600"/>
        </a:spcBef>
        <a:spcAft>
          <a:spcPct val="0"/>
        </a:spcAft>
        <a:buClr>
          <a:srgbClr val="404040"/>
        </a:buClr>
        <a:buFont typeface="Arial" charset="0"/>
        <a:buChar char="•"/>
        <a:defRPr kern="1200">
          <a:solidFill>
            <a:srgbClr val="404040"/>
          </a:solidFill>
          <a:latin typeface="+mn-lt"/>
          <a:ea typeface="ＭＳ Ｐゴシック" charset="0"/>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jpeg"/><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8.jpeg"/><Relationship Id="rId3" Type="http://schemas.openxmlformats.org/officeDocument/2006/relationships/image" Target="../media/image1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jpeg"/><Relationship Id="rId3" Type="http://schemas.openxmlformats.org/officeDocument/2006/relationships/image" Target="../media/image2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8.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jpeg"/><Relationship Id="rId3" Type="http://schemas.openxmlformats.org/officeDocument/2006/relationships/image" Target="../media/image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2.jpeg"/><Relationship Id="rId3" Type="http://schemas.openxmlformats.org/officeDocument/2006/relationships/image" Target="../media/image4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7.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8.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9.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1.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2.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4.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2"/>
          <p:cNvSpPr>
            <a:spLocks noGrp="1" noChangeArrowheads="1"/>
          </p:cNvSpPr>
          <p:nvPr>
            <p:ph type="ctrTitle"/>
          </p:nvPr>
        </p:nvSpPr>
        <p:spPr>
          <a:xfrm>
            <a:off x="609600" y="685800"/>
            <a:ext cx="8001000" cy="4419600"/>
          </a:xfrm>
        </p:spPr>
        <p:txBody>
          <a:bodyPr/>
          <a:lstStyle/>
          <a:p>
            <a:r>
              <a:rPr lang="fr-FR" sz="4400" b="1" u="sng">
                <a:solidFill>
                  <a:schemeClr val="tx1"/>
                </a:solidFill>
                <a:latin typeface="Times New Roman" charset="0"/>
                <a:ea typeface="ＭＳ Ｐゴシック" charset="0"/>
                <a:cs typeface="ＭＳ Ｐゴシック" charset="0"/>
              </a:rPr>
              <a:t>«Suppression des vie indignes d'être vécues»</a:t>
            </a:r>
            <a:br>
              <a:rPr lang="fr-FR" sz="4400" b="1" u="sng">
                <a:solidFill>
                  <a:schemeClr val="tx1"/>
                </a:solidFill>
                <a:latin typeface="Times New Roman" charset="0"/>
                <a:ea typeface="ＭＳ Ｐゴシック" charset="0"/>
                <a:cs typeface="ＭＳ Ｐゴシック" charset="0"/>
              </a:rPr>
            </a:br>
            <a:r>
              <a:rPr lang="fr-FR" sz="4400" b="1" u="sng">
                <a:solidFill>
                  <a:schemeClr val="tx1"/>
                </a:solidFill>
                <a:latin typeface="Times New Roman" charset="0"/>
                <a:ea typeface="ＭＳ Ｐゴシック" charset="0"/>
                <a:cs typeface="ＭＳ Ｐゴシック" charset="0"/>
              </a:rPr>
              <a:t>et l'euthanasie étatique des patients psychiatriques</a:t>
            </a:r>
            <a:br>
              <a:rPr lang="fr-FR" sz="4400" b="1" u="sng">
                <a:solidFill>
                  <a:schemeClr val="tx1"/>
                </a:solidFill>
                <a:latin typeface="Times New Roman" charset="0"/>
                <a:ea typeface="ＭＳ Ｐゴシック" charset="0"/>
                <a:cs typeface="ＭＳ Ｐゴシック" charset="0"/>
              </a:rPr>
            </a:br>
            <a:r>
              <a:rPr lang="fr-FR" sz="4400" b="1" u="sng">
                <a:solidFill>
                  <a:schemeClr val="tx1"/>
                </a:solidFill>
                <a:latin typeface="Times New Roman" charset="0"/>
                <a:ea typeface="ＭＳ Ｐゴシック" charset="0"/>
                <a:cs typeface="ＭＳ Ｐゴシック" charset="0"/>
              </a:rPr>
              <a:t>sous le nazisme</a:t>
            </a:r>
          </a:p>
        </p:txBody>
      </p:sp>
      <p:sp>
        <p:nvSpPr>
          <p:cNvPr id="1026" name="ZoneTexte 4"/>
          <p:cNvSpPr txBox="1">
            <a:spLocks noChangeArrowheads="1"/>
          </p:cNvSpPr>
          <p:nvPr/>
        </p:nvSpPr>
        <p:spPr bwMode="auto">
          <a:xfrm>
            <a:off x="2555875" y="5300663"/>
            <a:ext cx="4248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fr-FR"/>
              <a:t>Benoit Massin, </a:t>
            </a:r>
          </a:p>
          <a:p>
            <a:pPr algn="ctr"/>
            <a:r>
              <a:rPr lang="fr-FR"/>
              <a:t>Professeur associé, </a:t>
            </a:r>
          </a:p>
          <a:p>
            <a:pPr algn="ctr"/>
            <a:r>
              <a:rPr lang="fr-FR"/>
              <a:t>Espace éthique AP-HP</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3" descr="cimetière 1ere GM014.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457200"/>
            <a:ext cx="9144000" cy="4483100"/>
          </a:xfrm>
        </p:spPr>
      </p:pic>
      <p:sp>
        <p:nvSpPr>
          <p:cNvPr id="12292" name="Text Box 4"/>
          <p:cNvSpPr txBox="1">
            <a:spLocks noChangeArrowheads="1"/>
          </p:cNvSpPr>
          <p:nvPr/>
        </p:nvSpPr>
        <p:spPr bwMode="auto">
          <a:xfrm>
            <a:off x="1050925" y="5622925"/>
            <a:ext cx="7191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Cimetière militaire allemand de la 1ère Guerre Mondiale </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33400" y="304800"/>
            <a:ext cx="8305800" cy="1447800"/>
          </a:xfrm>
        </p:spPr>
        <p:txBody>
          <a:bodyPr rtlCol="0">
            <a:normAutofit fontScale="90000"/>
          </a:bodyPr>
          <a:lstStyle/>
          <a:p>
            <a:pPr fontAlgn="auto">
              <a:spcAft>
                <a:spcPts val="0"/>
              </a:spcAft>
              <a:defRPr/>
            </a:pPr>
            <a:r>
              <a:rPr lang="fr-FR">
                <a:solidFill>
                  <a:schemeClr val="tx1">
                    <a:lumMod val="75000"/>
                    <a:lumOff val="25000"/>
                  </a:schemeClr>
                </a:solidFill>
                <a:ea typeface="+mj-ea"/>
                <a:cs typeface="+mj-cs"/>
              </a:rPr>
              <a:t>L</a:t>
            </a:r>
            <a:r>
              <a:rPr lang="ja-JP" altLang="fr-FR">
                <a:solidFill>
                  <a:schemeClr val="tx1">
                    <a:lumMod val="75000"/>
                    <a:lumOff val="25000"/>
                  </a:schemeClr>
                </a:solidFill>
                <a:latin typeface="Arial"/>
                <a:ea typeface="+mj-ea"/>
                <a:cs typeface="+mj-cs"/>
              </a:rPr>
              <a:t>’</a:t>
            </a:r>
            <a:r>
              <a:rPr lang="fr-FR">
                <a:solidFill>
                  <a:schemeClr val="tx1">
                    <a:lumMod val="75000"/>
                    <a:lumOff val="25000"/>
                  </a:schemeClr>
                </a:solidFill>
                <a:ea typeface="+mj-ea"/>
                <a:cs typeface="+mj-cs"/>
              </a:rPr>
              <a:t>individu n</a:t>
            </a:r>
            <a:r>
              <a:rPr lang="ja-JP" altLang="fr-FR">
                <a:solidFill>
                  <a:schemeClr val="tx1">
                    <a:lumMod val="75000"/>
                    <a:lumOff val="25000"/>
                  </a:schemeClr>
                </a:solidFill>
                <a:latin typeface="Arial"/>
                <a:ea typeface="+mj-ea"/>
                <a:cs typeface="+mj-cs"/>
              </a:rPr>
              <a:t>’</a:t>
            </a:r>
            <a:r>
              <a:rPr lang="fr-FR">
                <a:solidFill>
                  <a:schemeClr val="tx1">
                    <a:lumMod val="75000"/>
                    <a:lumOff val="25000"/>
                  </a:schemeClr>
                </a:solidFill>
                <a:ea typeface="+mj-ea"/>
                <a:cs typeface="+mj-cs"/>
              </a:rPr>
              <a:t>est plus la plus haute valeur et toute vie n</a:t>
            </a:r>
            <a:r>
              <a:rPr lang="ja-JP" altLang="fr-FR">
                <a:solidFill>
                  <a:schemeClr val="tx1">
                    <a:lumMod val="75000"/>
                    <a:lumOff val="25000"/>
                  </a:schemeClr>
                </a:solidFill>
                <a:latin typeface="Arial"/>
                <a:ea typeface="+mj-ea"/>
                <a:cs typeface="+mj-cs"/>
              </a:rPr>
              <a:t>’</a:t>
            </a:r>
            <a:r>
              <a:rPr lang="fr-FR">
                <a:solidFill>
                  <a:schemeClr val="tx1">
                    <a:lumMod val="75000"/>
                    <a:lumOff val="25000"/>
                  </a:schemeClr>
                </a:solidFill>
                <a:ea typeface="+mj-ea"/>
                <a:cs typeface="+mj-cs"/>
              </a:rPr>
              <a:t>est pas sacrée</a:t>
            </a:r>
          </a:p>
        </p:txBody>
      </p:sp>
      <p:sp>
        <p:nvSpPr>
          <p:cNvPr id="11267" name="Rectangle 3"/>
          <p:cNvSpPr>
            <a:spLocks noGrp="1" noChangeArrowheads="1"/>
          </p:cNvSpPr>
          <p:nvPr>
            <p:ph idx="1"/>
          </p:nvPr>
        </p:nvSpPr>
        <p:spPr/>
        <p:txBody>
          <a:bodyPr rtlCol="0">
            <a:normAutofit fontScale="92500" lnSpcReduction="10000"/>
          </a:bodyPr>
          <a:lstStyle/>
          <a:p>
            <a:pPr fontAlgn="auto">
              <a:spcAft>
                <a:spcPts val="0"/>
              </a:spcAft>
              <a:buClr>
                <a:schemeClr val="tx1">
                  <a:lumMod val="75000"/>
                  <a:lumOff val="25000"/>
                </a:schemeClr>
              </a:buClr>
              <a:buFont typeface="Arial" pitchFamily="34" charset="0"/>
              <a:buChar char="•"/>
              <a:defRPr/>
            </a:pPr>
            <a:r>
              <a:rPr lang="fr-FR" sz="2800" u="sng">
                <a:solidFill>
                  <a:schemeClr val="tx1">
                    <a:lumMod val="75000"/>
                    <a:lumOff val="25000"/>
                  </a:schemeClr>
                </a:solidFill>
                <a:latin typeface="Times New Roman" charset="0"/>
                <a:ea typeface="+mn-ea"/>
                <a:cs typeface="+mn-cs"/>
              </a:rPr>
              <a:t>La collectivité a plus de valeur que l</a:t>
            </a:r>
            <a:r>
              <a:rPr lang="ja-JP" altLang="fr-FR" sz="2800" u="sng">
                <a:solidFill>
                  <a:schemeClr val="tx1">
                    <a:lumMod val="75000"/>
                    <a:lumOff val="25000"/>
                  </a:schemeClr>
                </a:solidFill>
                <a:latin typeface="Arial"/>
                <a:ea typeface="+mn-ea"/>
                <a:cs typeface="+mn-cs"/>
              </a:rPr>
              <a:t>’</a:t>
            </a:r>
            <a:r>
              <a:rPr lang="fr-FR" sz="2800" u="sng">
                <a:solidFill>
                  <a:schemeClr val="tx1">
                    <a:lumMod val="75000"/>
                    <a:lumOff val="25000"/>
                  </a:schemeClr>
                </a:solidFill>
                <a:latin typeface="Times New Roman" charset="0"/>
                <a:ea typeface="+mn-ea"/>
                <a:cs typeface="+mn-cs"/>
              </a:rPr>
              <a:t>individu</a:t>
            </a:r>
            <a:r>
              <a:rPr lang="fr-FR" sz="2800">
                <a:solidFill>
                  <a:schemeClr val="tx1">
                    <a:lumMod val="75000"/>
                    <a:lumOff val="25000"/>
                  </a:schemeClr>
                </a:solidFill>
                <a:latin typeface="Times New Roman" charset="0"/>
                <a:ea typeface="+mn-ea"/>
                <a:cs typeface="+mn-cs"/>
              </a:rPr>
              <a:t>. Seul compte l'intérêt supérieur de la société ou du </a:t>
            </a:r>
            <a:r>
              <a:rPr lang="fr-FR" sz="2800" i="1">
                <a:solidFill>
                  <a:schemeClr val="tx1">
                    <a:lumMod val="75000"/>
                    <a:lumOff val="25000"/>
                  </a:schemeClr>
                </a:solidFill>
                <a:latin typeface="Times New Roman" charset="0"/>
                <a:ea typeface="+mn-ea"/>
                <a:cs typeface="+mn-cs"/>
              </a:rPr>
              <a:t>Volk</a:t>
            </a:r>
            <a:r>
              <a:rPr lang="fr-FR" sz="2800">
                <a:solidFill>
                  <a:schemeClr val="tx1">
                    <a:lumMod val="75000"/>
                    <a:lumOff val="25000"/>
                  </a:schemeClr>
                </a:solidFill>
                <a:latin typeface="Times New Roman" charset="0"/>
                <a:ea typeface="+mn-ea"/>
                <a:cs typeface="+mn-cs"/>
              </a:rPr>
              <a:t>. </a:t>
            </a:r>
          </a:p>
          <a:p>
            <a:pPr fontAlgn="auto">
              <a:spcAft>
                <a:spcPts val="0"/>
              </a:spcAft>
              <a:buClr>
                <a:schemeClr val="tx1">
                  <a:lumMod val="75000"/>
                  <a:lumOff val="25000"/>
                </a:schemeClr>
              </a:buClr>
              <a:buFont typeface="Arial" pitchFamily="34" charset="0"/>
              <a:buChar char="•"/>
              <a:defRPr/>
            </a:pPr>
            <a:r>
              <a:rPr lang="fr-FR" sz="2800">
                <a:solidFill>
                  <a:schemeClr val="tx1">
                    <a:lumMod val="75000"/>
                    <a:lumOff val="25000"/>
                  </a:schemeClr>
                </a:solidFill>
                <a:latin typeface="Times New Roman" charset="0"/>
                <a:ea typeface="+mn-ea"/>
                <a:cs typeface="+mn-cs"/>
              </a:rPr>
              <a:t>Il y a des individus dont la "valeur de vie" est non seulement = 0 mais "négative" du pdv de la société &amp; de la nation: les handicapés mentaux végétant dans les asiles, dont la vie est "sans finalité". Binding &amp; Hoche forgent l</a:t>
            </a:r>
            <a:r>
              <a:rPr lang="ja-JP" altLang="fr-FR" sz="2800">
                <a:solidFill>
                  <a:schemeClr val="tx1">
                    <a:lumMod val="75000"/>
                    <a:lumOff val="25000"/>
                  </a:schemeClr>
                </a:solidFill>
                <a:latin typeface="Arial"/>
                <a:ea typeface="+mn-ea"/>
                <a:cs typeface="+mn-cs"/>
              </a:rPr>
              <a:t>’</a:t>
            </a:r>
            <a:r>
              <a:rPr lang="fr-FR" sz="2800">
                <a:solidFill>
                  <a:schemeClr val="tx1">
                    <a:lumMod val="75000"/>
                    <a:lumOff val="25000"/>
                  </a:schemeClr>
                </a:solidFill>
                <a:latin typeface="Times New Roman" charset="0"/>
                <a:ea typeface="+mn-ea"/>
                <a:cs typeface="+mn-cs"/>
              </a:rPr>
              <a:t>expression </a:t>
            </a:r>
          </a:p>
          <a:p>
            <a:pPr fontAlgn="auto">
              <a:spcAft>
                <a:spcPts val="0"/>
              </a:spcAft>
              <a:buClr>
                <a:schemeClr val="tx1">
                  <a:lumMod val="75000"/>
                  <a:lumOff val="25000"/>
                </a:schemeClr>
              </a:buClr>
              <a:buFontTx/>
              <a:buNone/>
              <a:defRPr/>
            </a:pPr>
            <a:r>
              <a:rPr lang="fr-FR" sz="2800" i="1">
                <a:solidFill>
                  <a:schemeClr val="tx1">
                    <a:lumMod val="75000"/>
                    <a:lumOff val="25000"/>
                  </a:schemeClr>
                </a:solidFill>
                <a:latin typeface="Times New Roman" charset="0"/>
                <a:ea typeface="+mn-ea"/>
                <a:cs typeface="+mn-cs"/>
              </a:rPr>
              <a:t>    "vie indigne d'être vécue"</a:t>
            </a:r>
            <a:r>
              <a:rPr lang="fr-FR" sz="2800">
                <a:solidFill>
                  <a:schemeClr val="tx1">
                    <a:lumMod val="75000"/>
                    <a:lumOff val="25000"/>
                  </a:schemeClr>
                </a:solidFill>
                <a:latin typeface="Times New Roman" charset="0"/>
                <a:ea typeface="+mn-ea"/>
                <a:cs typeface="+mn-cs"/>
              </a:rPr>
              <a:t> </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3"/>
          <p:cNvSpPr>
            <a:spLocks noGrp="1" noChangeArrowheads="1"/>
          </p:cNvSpPr>
          <p:nvPr>
            <p:ph idx="1"/>
          </p:nvPr>
        </p:nvSpPr>
        <p:spPr>
          <a:xfrm>
            <a:off x="685800" y="457200"/>
            <a:ext cx="8077200" cy="6019800"/>
          </a:xfrm>
        </p:spPr>
        <p:txBody>
          <a:bodyPr/>
          <a:lstStyle/>
          <a:p>
            <a:pPr>
              <a:lnSpc>
                <a:spcPct val="90000"/>
              </a:lnSpc>
              <a:buFontTx/>
              <a:buNone/>
            </a:pPr>
            <a:r>
              <a:rPr lang="fr-FR" u="sng">
                <a:latin typeface="Times New Roman" charset="0"/>
              </a:rPr>
              <a:t>L</a:t>
            </a:r>
            <a:r>
              <a:rPr lang="ja-JP" altLang="fr-FR" u="sng">
                <a:latin typeface="Arial" charset="0"/>
                <a:ea typeface="ＭＳ 明朝" charset="0"/>
                <a:cs typeface="ＭＳ 明朝" charset="0"/>
              </a:rPr>
              <a:t>’</a:t>
            </a:r>
            <a:r>
              <a:rPr lang="fr-FR" altLang="ja-JP" u="sng">
                <a:latin typeface="Times New Roman" charset="0"/>
              </a:rPr>
              <a:t>humanité n</a:t>
            </a:r>
            <a:r>
              <a:rPr lang="ja-JP" altLang="fr-FR" u="sng">
                <a:latin typeface="Arial" charset="0"/>
                <a:ea typeface="ＭＳ 明朝" charset="0"/>
                <a:cs typeface="ＭＳ 明朝" charset="0"/>
              </a:rPr>
              <a:t>’</a:t>
            </a:r>
            <a:r>
              <a:rPr lang="fr-FR" altLang="ja-JP" u="sng">
                <a:latin typeface="Times New Roman" charset="0"/>
              </a:rPr>
              <a:t>est pas un principe absolu, avec une dignité égale pour tous les êtres humains conférée par une transcendance, mais un état immanent, médicalement mesurable</a:t>
            </a:r>
            <a:r>
              <a:rPr lang="fr-FR" altLang="ja-JP">
                <a:latin typeface="Times New Roman" charset="0"/>
              </a:rPr>
              <a:t>. </a:t>
            </a:r>
          </a:p>
          <a:p>
            <a:pPr algn="just">
              <a:lnSpc>
                <a:spcPct val="90000"/>
              </a:lnSpc>
              <a:spcBef>
                <a:spcPts val="600"/>
              </a:spcBef>
              <a:buFontTx/>
              <a:buNone/>
            </a:pPr>
            <a:r>
              <a:rPr lang="fr-FR">
                <a:latin typeface="Times New Roman" charset="0"/>
              </a:rPr>
              <a:t>Hoche se charge de la justification médicale. il établit 1 catalogue des êtres </a:t>
            </a:r>
            <a:r>
              <a:rPr lang="fr-FR" i="1">
                <a:latin typeface="Times New Roman" charset="0"/>
              </a:rPr>
              <a:t>"mentalement morts":</a:t>
            </a:r>
            <a:r>
              <a:rPr lang="fr-FR">
                <a:latin typeface="Times New Roman" charset="0"/>
              </a:rPr>
              <a:t> </a:t>
            </a:r>
          </a:p>
          <a:p>
            <a:pPr lvl="2">
              <a:lnSpc>
                <a:spcPct val="90000"/>
              </a:lnSpc>
              <a:buFontTx/>
              <a:buNone/>
            </a:pPr>
            <a:r>
              <a:rPr lang="fr-FR" sz="3200">
                <a:latin typeface="Times New Roman" charset="0"/>
                <a:cs typeface="Times New Roman" charset="0"/>
              </a:rPr>
              <a:t>1)	</a:t>
            </a:r>
            <a:r>
              <a:rPr lang="fr-FR" sz="3200">
                <a:latin typeface="Times New Roman" charset="0"/>
              </a:rPr>
              <a:t>ceux atteints de maladies neurologiques dégénératives irréversibles mais aussi les schizophrènes permanents en état d'hébétude</a:t>
            </a:r>
            <a:endParaRPr lang="fr-FR">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3"/>
          <p:cNvSpPr>
            <a:spLocks noGrp="1" noChangeArrowheads="1"/>
          </p:cNvSpPr>
          <p:nvPr>
            <p:ph idx="1"/>
          </p:nvPr>
        </p:nvSpPr>
        <p:spPr>
          <a:xfrm>
            <a:off x="457200" y="762000"/>
            <a:ext cx="3962400" cy="5715000"/>
          </a:xfrm>
        </p:spPr>
        <p:txBody>
          <a:bodyPr/>
          <a:lstStyle/>
          <a:p>
            <a:pPr>
              <a:buFontTx/>
              <a:buNone/>
            </a:pPr>
            <a:r>
              <a:rPr lang="fr-FR" sz="2800">
                <a:latin typeface="Times New Roman" charset="0"/>
              </a:rPr>
              <a:t>2) les "morts mentaux" congénitaux (malformation cérébrale congénitale, atteinte du cerveau pendant la vie foetale, etc.). Ils n'ont jamais eu de "rapports mentaux" dignes d'un humain avec leur environnement. </a:t>
            </a:r>
          </a:p>
          <a:p>
            <a:endParaRPr lang="fr-FR" sz="2800">
              <a:latin typeface="Calisto MT" charset="0"/>
            </a:endParaRPr>
          </a:p>
        </p:txBody>
      </p:sp>
      <p:pic>
        <p:nvPicPr>
          <p:cNvPr id="13314" name="Picture 4" descr="asile idiot NV33-2.pdf                                         000BC618Macintosh HD                   BDC015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838" y="381000"/>
            <a:ext cx="4475162"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 descr="microcephqle NV33.pdf                                          00000002Photos Neues Volk +            BAE68877:"/>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990600" y="0"/>
            <a:ext cx="4591050" cy="6858000"/>
          </a:xfrm>
        </p:spPr>
      </p:pic>
      <p:sp>
        <p:nvSpPr>
          <p:cNvPr id="19460" name="Text Box 4"/>
          <p:cNvSpPr txBox="1">
            <a:spLocks noChangeArrowheads="1"/>
          </p:cNvSpPr>
          <p:nvPr/>
        </p:nvSpPr>
        <p:spPr bwMode="auto">
          <a:xfrm>
            <a:off x="6308725" y="1660525"/>
            <a:ext cx="25304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fr-FR">
                <a:cs typeface="+mn-cs"/>
              </a:rPr>
              <a:t>Enfant microcéphale</a:t>
            </a:r>
          </a:p>
          <a:p>
            <a:pPr>
              <a:defRPr/>
            </a:pPr>
            <a:r>
              <a:rPr lang="fr-FR">
                <a:cs typeface="+mn-cs"/>
              </a:rPr>
              <a:t>utilisé par la </a:t>
            </a:r>
          </a:p>
          <a:p>
            <a:pPr>
              <a:defRPr/>
            </a:pPr>
            <a:r>
              <a:rPr lang="fr-FR">
                <a:cs typeface="+mn-cs"/>
              </a:rPr>
              <a:t>Propagande nazie</a:t>
            </a:r>
          </a:p>
          <a:p>
            <a:pPr>
              <a:defRPr/>
            </a:pPr>
            <a:r>
              <a:rPr lang="fr-FR">
                <a:cs typeface="+mn-cs"/>
              </a:rPr>
              <a:t>1933</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descr="asile idiot NV33-1.pdf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l="529" r="529"/>
          <a:stretch>
            <a:fillRect/>
          </a:stretch>
        </p:blipFill>
        <p:spPr/>
      </p:pic>
      <p:sp>
        <p:nvSpPr>
          <p:cNvPr id="15366" name="Text Box 6"/>
          <p:cNvSpPr txBox="1">
            <a:spLocks noChangeArrowheads="1"/>
          </p:cNvSpPr>
          <p:nvPr/>
        </p:nvSpPr>
        <p:spPr bwMode="auto">
          <a:xfrm>
            <a:off x="685800" y="6172200"/>
            <a:ext cx="7335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Asile « d</a:t>
            </a:r>
            <a:r>
              <a:rPr lang="ja-JP" altLang="fr-FR">
                <a:latin typeface="Arial"/>
                <a:cs typeface="+mn-cs"/>
              </a:rPr>
              <a:t>’</a:t>
            </a:r>
            <a:r>
              <a:rPr lang="fr-FR">
                <a:cs typeface="+mn-cs"/>
              </a:rPr>
              <a:t>idiots ». Photo utilisée dans la propagande nazie.</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p:cNvSpPr>
            <a:spLocks noGrp="1" noChangeArrowheads="1"/>
          </p:cNvSpPr>
          <p:nvPr>
            <p:ph idx="1"/>
          </p:nvPr>
        </p:nvSpPr>
        <p:spPr>
          <a:xfrm>
            <a:off x="685800" y="2132856"/>
            <a:ext cx="7772400" cy="3963144"/>
          </a:xfrm>
        </p:spPr>
        <p:txBody>
          <a:bodyPr/>
          <a:lstStyle/>
          <a:p>
            <a:pPr>
              <a:buFontTx/>
              <a:buNone/>
            </a:pPr>
            <a:r>
              <a:rPr lang="fr-FR" dirty="0">
                <a:latin typeface="Times New Roman" charset="0"/>
              </a:rPr>
              <a:t>Les "idiots complets" constituent une lourde charge pour la collectivité. Ils vivent en moyenne 50 ans pendant lesquels il faut les nourrir, les surveiller et les entretenir. À un moment où l'État est en crise, la survie de ces "existences-fardeaux" ou "coquilles humaines vides" ne se justifie plus.</a:t>
            </a:r>
          </a:p>
          <a:p>
            <a:pPr>
              <a:buFontTx/>
              <a:buNone/>
            </a:pPr>
            <a:endParaRPr lang="fr-FR" dirty="0">
              <a:latin typeface="Calisto MT"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infirmier+fou NV33.pdf                                         00000002Photos Neues Volk +            BAE68877:"/>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143000" y="0"/>
            <a:ext cx="4318000" cy="6858000"/>
          </a:xfrm>
        </p:spPr>
      </p:pic>
      <p:sp>
        <p:nvSpPr>
          <p:cNvPr id="18436" name="Text Box 4"/>
          <p:cNvSpPr txBox="1">
            <a:spLocks noChangeArrowheads="1"/>
          </p:cNvSpPr>
          <p:nvPr/>
        </p:nvSpPr>
        <p:spPr bwMode="auto">
          <a:xfrm>
            <a:off x="5867400" y="1600200"/>
            <a:ext cx="2362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fr-FR">
                <a:cs typeface="+mn-cs"/>
              </a:rPr>
              <a:t>Un infirmier </a:t>
            </a:r>
          </a:p>
          <a:p>
            <a:pPr>
              <a:defRPr/>
            </a:pPr>
            <a:r>
              <a:rPr lang="fr-FR">
                <a:cs typeface="+mn-cs"/>
              </a:rPr>
              <a:t>Psychiatrique avec un patient</a:t>
            </a:r>
          </a:p>
          <a:p>
            <a:pPr>
              <a:defRPr/>
            </a:pPr>
            <a:r>
              <a:rPr lang="fr-FR">
                <a:cs typeface="+mn-cs"/>
              </a:rPr>
              <a:t>1933</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fou criminel &amp; garde NV36.tif                                  00000002Photos Neues Volk +            BAE68877:"/>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85800" y="0"/>
            <a:ext cx="5907088" cy="6858000"/>
          </a:xfrm>
        </p:spPr>
      </p:pic>
      <p:sp>
        <p:nvSpPr>
          <p:cNvPr id="17412" name="Text Box 4"/>
          <p:cNvSpPr txBox="1">
            <a:spLocks noChangeArrowheads="1"/>
          </p:cNvSpPr>
          <p:nvPr/>
        </p:nvSpPr>
        <p:spPr bwMode="auto">
          <a:xfrm>
            <a:off x="6858000" y="1363663"/>
            <a:ext cx="1981200" cy="173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fr-FR">
                <a:cs typeface="+mn-cs"/>
              </a:rPr>
              <a:t>Un fou criminel et son garde</a:t>
            </a:r>
          </a:p>
          <a:p>
            <a:pPr>
              <a:spcBef>
                <a:spcPct val="50000"/>
              </a:spcBef>
              <a:defRPr/>
            </a:pPr>
            <a:r>
              <a:rPr lang="fr-FR">
                <a:cs typeface="+mn-cs"/>
              </a:rPr>
              <a:t>1936 </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idx="1"/>
          </p:nvPr>
        </p:nvSpPr>
        <p:spPr>
          <a:xfrm>
            <a:off x="685800" y="457200"/>
            <a:ext cx="7772400" cy="5943600"/>
          </a:xfrm>
        </p:spPr>
        <p:txBody>
          <a:bodyPr/>
          <a:lstStyle/>
          <a:p>
            <a:pPr algn="just">
              <a:lnSpc>
                <a:spcPct val="90000"/>
              </a:lnSpc>
              <a:spcBef>
                <a:spcPts val="600"/>
              </a:spcBef>
              <a:buFontTx/>
              <a:buNone/>
            </a:pPr>
            <a:r>
              <a:rPr lang="fr-FR" sz="2800">
                <a:latin typeface="Times New Roman" charset="0"/>
              </a:rPr>
              <a:t>Si l'on néglige la définition originelle (soins palliatifs) qui tend à s'estomper, viennent donc s'ajouter, à partir de 1895, une, puis 2 nouvelles définitions du terme "euthanasie »: </a:t>
            </a:r>
          </a:p>
          <a:p>
            <a:pPr>
              <a:lnSpc>
                <a:spcPct val="90000"/>
              </a:lnSpc>
              <a:buFontTx/>
              <a:buNone/>
            </a:pPr>
            <a:r>
              <a:rPr lang="fr-FR" sz="2800">
                <a:latin typeface="Times New Roman" charset="0"/>
              </a:rPr>
              <a:t>1°) Le premier sens équivaut à </a:t>
            </a:r>
            <a:r>
              <a:rPr lang="fr-FR" sz="2800" u="sng">
                <a:latin typeface="Times New Roman" charset="0"/>
              </a:rPr>
              <a:t>"l'aide à la mort" (</a:t>
            </a:r>
            <a:r>
              <a:rPr lang="fr-FR" sz="2800" i="1" u="sng">
                <a:latin typeface="Times New Roman" charset="0"/>
              </a:rPr>
              <a:t>Sterbehilfe</a:t>
            </a:r>
            <a:r>
              <a:rPr lang="fr-FR" sz="2800" u="sng">
                <a:latin typeface="Times New Roman" charset="0"/>
              </a:rPr>
              <a:t>)</a:t>
            </a:r>
            <a:r>
              <a:rPr lang="fr-FR" sz="2800">
                <a:latin typeface="Times New Roman" charset="0"/>
              </a:rPr>
              <a:t> où l'euthanasie consiste à accélérer la mort d'un malade </a:t>
            </a:r>
            <a:r>
              <a:rPr lang="fr-FR" sz="2800" i="1">
                <a:latin typeface="Times New Roman" charset="0"/>
              </a:rPr>
              <a:t>conscient</a:t>
            </a:r>
            <a:r>
              <a:rPr lang="fr-FR" sz="2800">
                <a:latin typeface="Times New Roman" charset="0"/>
              </a:rPr>
              <a:t>, affecté d'une maladie incurable en phase terminale, qui la </a:t>
            </a:r>
            <a:r>
              <a:rPr lang="fr-FR" sz="2800" u="sng">
                <a:latin typeface="Times New Roman" charset="0"/>
              </a:rPr>
              <a:t>réclame </a:t>
            </a:r>
            <a:r>
              <a:rPr lang="fr-FR" sz="2800" i="1" u="sng">
                <a:latin typeface="Times New Roman" charset="0"/>
              </a:rPr>
              <a:t>lui-même</a:t>
            </a:r>
            <a:r>
              <a:rPr lang="fr-FR" sz="2800" u="sng">
                <a:latin typeface="Times New Roman" charset="0"/>
              </a:rPr>
              <a:t> car ses souffrances lui deviennent intolérables</a:t>
            </a:r>
            <a:r>
              <a:rPr lang="fr-FR" sz="2800">
                <a:latin typeface="Times New Roman" charset="0"/>
              </a:rPr>
              <a:t> </a:t>
            </a:r>
            <a:r>
              <a:rPr lang="fr-FR" sz="2800" u="sng">
                <a:latin typeface="Times New Roman" charset="0"/>
              </a:rPr>
              <a:t>(= E1)</a:t>
            </a:r>
            <a:r>
              <a:rPr lang="fr-FR" sz="2800">
                <a:latin typeface="Times New Roman" charset="0"/>
              </a:rPr>
              <a:t>. Le médecin agit alors au nom de la liberté de l'individu de décider de sa mort, de la compassion et de l'inutilité d'une fin de vie réduite à la souffrance, mais en aucune manière au nom de l'eugénisme. </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609600"/>
            <a:ext cx="7772400" cy="1447800"/>
          </a:xfrm>
        </p:spPr>
        <p:txBody>
          <a:bodyPr rtlCol="0">
            <a:normAutofit fontScale="90000"/>
          </a:bodyPr>
          <a:lstStyle/>
          <a:p>
            <a:pPr fontAlgn="auto">
              <a:spcAft>
                <a:spcPts val="0"/>
              </a:spcAft>
              <a:defRPr/>
            </a:pPr>
            <a:r>
              <a:rPr lang="fr-FR" b="1">
                <a:solidFill>
                  <a:schemeClr val="tx1">
                    <a:lumMod val="75000"/>
                    <a:lumOff val="25000"/>
                  </a:schemeClr>
                </a:solidFill>
                <a:latin typeface="Times New Roman" charset="0"/>
                <a:ea typeface="+mj-ea"/>
                <a:cs typeface="+mj-cs"/>
              </a:rPr>
              <a:t>A - Le débat sur l'euthanasie (1895-1933)</a:t>
            </a:r>
          </a:p>
        </p:txBody>
      </p:sp>
      <p:sp>
        <p:nvSpPr>
          <p:cNvPr id="2050" name="Rectangle 3"/>
          <p:cNvSpPr>
            <a:spLocks noGrp="1" noChangeArrowheads="1"/>
          </p:cNvSpPr>
          <p:nvPr>
            <p:ph idx="1"/>
          </p:nvPr>
        </p:nvSpPr>
        <p:spPr>
          <a:xfrm>
            <a:off x="685800" y="2209800"/>
            <a:ext cx="7772400" cy="4267200"/>
          </a:xfrm>
        </p:spPr>
        <p:txBody>
          <a:bodyPr/>
          <a:lstStyle/>
          <a:p>
            <a:pPr marL="609600" indent="-609600" algn="just">
              <a:lnSpc>
                <a:spcPct val="90000"/>
              </a:lnSpc>
              <a:spcBef>
                <a:spcPts val="600"/>
              </a:spcBef>
            </a:pPr>
            <a:endParaRPr lang="fr-FR" b="1">
              <a:latin typeface="Times New Roman" charset="0"/>
            </a:endParaRPr>
          </a:p>
          <a:p>
            <a:pPr marL="609600" indent="-609600">
              <a:lnSpc>
                <a:spcPct val="90000"/>
              </a:lnSpc>
              <a:buFont typeface="Times" charset="0"/>
              <a:buAutoNum type="arabicParenR"/>
            </a:pPr>
            <a:r>
              <a:rPr lang="fr-FR" b="1">
                <a:latin typeface="Times New Roman" charset="0"/>
              </a:rPr>
              <a:t>Les termes du débat</a:t>
            </a:r>
          </a:p>
          <a:p>
            <a:pPr marL="609600" indent="-609600">
              <a:lnSpc>
                <a:spcPct val="90000"/>
              </a:lnSpc>
              <a:buFont typeface="Times" charset="0"/>
              <a:buNone/>
            </a:pPr>
            <a:r>
              <a:rPr lang="fr-FR" i="1">
                <a:latin typeface="Times New Roman" charset="0"/>
              </a:rPr>
              <a:t>Euthanasia</a:t>
            </a:r>
            <a:r>
              <a:rPr lang="fr-FR">
                <a:latin typeface="Times New Roman" charset="0"/>
              </a:rPr>
              <a:t> = "bonne mort" 17e siècle (Francis Bacon)</a:t>
            </a:r>
          </a:p>
          <a:p>
            <a:pPr marL="609600" indent="-609600">
              <a:lnSpc>
                <a:spcPct val="90000"/>
              </a:lnSpc>
              <a:buFont typeface="Times" charset="0"/>
              <a:buNone/>
            </a:pPr>
            <a:r>
              <a:rPr lang="fr-FR">
                <a:latin typeface="Times New Roman" charset="0"/>
              </a:rPr>
              <a:t> pdt 19e siècle = accompagnement médical de la mort par une tentative de réduire les souffrances mais sans abréger la vie du patient // soins palliatifs </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noGrp="1" noChangeArrowheads="1"/>
          </p:cNvSpPr>
          <p:nvPr>
            <p:ph idx="1"/>
          </p:nvPr>
        </p:nvSpPr>
        <p:spPr>
          <a:xfrm>
            <a:off x="685800" y="533400"/>
            <a:ext cx="7772400" cy="5562600"/>
          </a:xfrm>
        </p:spPr>
        <p:txBody>
          <a:bodyPr/>
          <a:lstStyle/>
          <a:p>
            <a:pPr>
              <a:buFontTx/>
              <a:buNone/>
            </a:pPr>
            <a:r>
              <a:rPr lang="fr-FR">
                <a:latin typeface="Times New Roman" charset="0"/>
              </a:rPr>
              <a:t>2°) Le </a:t>
            </a:r>
            <a:r>
              <a:rPr lang="fr-FR" u="sng">
                <a:latin typeface="Times New Roman" charset="0"/>
              </a:rPr>
              <a:t>deuxième sens du terme "euthanasie"</a:t>
            </a:r>
            <a:r>
              <a:rPr lang="fr-FR">
                <a:latin typeface="Times New Roman" charset="0"/>
              </a:rPr>
              <a:t> enfin, la </a:t>
            </a:r>
            <a:r>
              <a:rPr lang="fr-FR" u="sng">
                <a:latin typeface="Times New Roman" charset="0"/>
              </a:rPr>
              <a:t>"suppression des vies indignes d'être vécues" (E2)</a:t>
            </a:r>
            <a:r>
              <a:rPr lang="fr-FR">
                <a:latin typeface="Times New Roman" charset="0"/>
              </a:rPr>
              <a:t>, exposé pour la 1ière fois par Binding &amp; Hoche en 1920, débouchera sur la suppression des malades et handicapés mentaux sous le nazisme. </a:t>
            </a:r>
            <a:r>
              <a:rPr lang="fr-FR" u="sng">
                <a:latin typeface="Times New Roman" charset="0"/>
              </a:rPr>
              <a:t>Seul ce sens nous préoccupe ici</a:t>
            </a:r>
            <a:r>
              <a:rPr lang="fr-FR">
                <a:latin typeface="Times New Roman" charset="0"/>
              </a:rPr>
              <a:t>. </a:t>
            </a:r>
          </a:p>
          <a:p>
            <a:pPr>
              <a:buFontTx/>
              <a:buNone/>
            </a:pPr>
            <a:r>
              <a:rPr lang="fr-FR">
                <a:latin typeface="Times New Roman" charset="0"/>
              </a:rPr>
              <a:t>Il provoquera un important débat juridique, médical, éthique et théologique sous Weimar. </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3"/>
          <p:cNvSpPr>
            <a:spLocks noGrp="1" noChangeArrowheads="1"/>
          </p:cNvSpPr>
          <p:nvPr>
            <p:ph idx="1"/>
          </p:nvPr>
        </p:nvSpPr>
        <p:spPr>
          <a:xfrm>
            <a:off x="685800" y="990600"/>
            <a:ext cx="7772400" cy="5105400"/>
          </a:xfrm>
        </p:spPr>
        <p:txBody>
          <a:bodyPr/>
          <a:lstStyle/>
          <a:p>
            <a:pPr>
              <a:lnSpc>
                <a:spcPct val="90000"/>
              </a:lnSpc>
              <a:buFontTx/>
              <a:buNone/>
            </a:pPr>
            <a:r>
              <a:rPr lang="fr-FR" sz="3600">
                <a:latin typeface="Times New Roman" charset="0"/>
              </a:rPr>
              <a:t>L'</a:t>
            </a:r>
            <a:r>
              <a:rPr lang="ja-JP" altLang="fr-FR" sz="3600">
                <a:latin typeface="Arial" charset="0"/>
                <a:ea typeface="ＭＳ 明朝" charset="0"/>
                <a:cs typeface="ＭＳ 明朝" charset="0"/>
              </a:rPr>
              <a:t>“</a:t>
            </a:r>
            <a:r>
              <a:rPr lang="fr-FR" altLang="ja-JP" sz="3600">
                <a:latin typeface="Times New Roman" charset="0"/>
              </a:rPr>
              <a:t>euthanasie</a:t>
            </a:r>
            <a:r>
              <a:rPr lang="ja-JP" altLang="fr-FR" sz="3600">
                <a:latin typeface="Arial" charset="0"/>
                <a:ea typeface="ＭＳ 明朝" charset="0"/>
                <a:cs typeface="ＭＳ 明朝" charset="0"/>
              </a:rPr>
              <a:t>”</a:t>
            </a:r>
            <a:r>
              <a:rPr lang="fr-FR" altLang="ja-JP" sz="3600">
                <a:latin typeface="Times New Roman" charset="0"/>
              </a:rPr>
              <a:t> (E2) concerne alors des personnes </a:t>
            </a:r>
            <a:r>
              <a:rPr lang="fr-FR" altLang="ja-JP" sz="3600" i="1" u="sng">
                <a:latin typeface="Times New Roman" charset="0"/>
              </a:rPr>
              <a:t>incapables</a:t>
            </a:r>
            <a:r>
              <a:rPr lang="fr-FR" altLang="ja-JP" sz="3600" u="sng">
                <a:latin typeface="Times New Roman" charset="0"/>
              </a:rPr>
              <a:t> </a:t>
            </a:r>
            <a:r>
              <a:rPr lang="fr-FR" altLang="ja-JP" sz="3600">
                <a:latin typeface="Times New Roman" charset="0"/>
              </a:rPr>
              <a:t>au sens juridique du terme, c'est-à-dire reconnues dans l'incapacité de prendre une décision pour leurs biens et leur </a:t>
            </a:r>
            <a:r>
              <a:rPr lang="fr-FR" altLang="ja-JP" sz="3600" i="1">
                <a:latin typeface="Times New Roman" charset="0"/>
              </a:rPr>
              <a:t>personne</a:t>
            </a:r>
            <a:r>
              <a:rPr lang="fr-FR" altLang="ja-JP" sz="3600">
                <a:latin typeface="Times New Roman" charset="0"/>
              </a:rPr>
              <a:t>, à la suite de l'absence totale ou d'une réduction très importante des facultés mentales.</a:t>
            </a:r>
          </a:p>
          <a:p>
            <a:pPr>
              <a:lnSpc>
                <a:spcPct val="90000"/>
              </a:lnSpc>
              <a:buFontTx/>
              <a:buNone/>
            </a:pPr>
            <a:r>
              <a:rPr lang="fr-FR" sz="3600">
                <a:solidFill>
                  <a:srgbClr val="FF0000"/>
                </a:solidFill>
                <a:latin typeface="Times New Roman" charset="0"/>
              </a:rPr>
              <a:t>+ texte p.4</a:t>
            </a:r>
            <a:endParaRPr lang="fr-FR" sz="3600">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descr="Carrel, couverture016.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4370388" cy="6858000"/>
          </a:xfrm>
        </p:spPr>
      </p:pic>
      <p:sp>
        <p:nvSpPr>
          <p:cNvPr id="25604" name="Text Box 4"/>
          <p:cNvSpPr txBox="1">
            <a:spLocks noChangeArrowheads="1"/>
          </p:cNvSpPr>
          <p:nvPr/>
        </p:nvSpPr>
        <p:spPr bwMode="auto">
          <a:xfrm>
            <a:off x="4953000" y="457200"/>
            <a:ext cx="3657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fr-FR">
                <a:cs typeface="+mn-cs"/>
              </a:rPr>
              <a:t>Alexis Carrel (1873-1944) </a:t>
            </a:r>
          </a:p>
          <a:p>
            <a:pPr>
              <a:defRPr/>
            </a:pPr>
            <a:r>
              <a:rPr lang="fr-FR">
                <a:cs typeface="+mn-cs"/>
              </a:rPr>
              <a:t>Prix Nobel de médecine (français), 1912</a:t>
            </a:r>
          </a:p>
          <a:p>
            <a:pPr>
              <a:defRPr/>
            </a:pPr>
            <a:r>
              <a:rPr lang="fr-FR" i="1">
                <a:cs typeface="+mn-cs"/>
              </a:rPr>
              <a:t>L</a:t>
            </a:r>
            <a:r>
              <a:rPr lang="ja-JP" altLang="fr-FR" i="1">
                <a:latin typeface="Arial"/>
                <a:cs typeface="+mn-cs"/>
              </a:rPr>
              <a:t>’</a:t>
            </a:r>
            <a:r>
              <a:rPr lang="fr-FR" i="1">
                <a:cs typeface="+mn-cs"/>
              </a:rPr>
              <a:t>Homme cet inconnu,</a:t>
            </a:r>
            <a:r>
              <a:rPr lang="fr-FR">
                <a:cs typeface="+mn-cs"/>
              </a:rPr>
              <a:t> 1935</a:t>
            </a:r>
          </a:p>
        </p:txBody>
      </p:sp>
      <p:pic>
        <p:nvPicPr>
          <p:cNvPr id="22531" name="Picture 5" descr="carrel-1.gif                                                   000BC618Macintosh HD                   BDC015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788" y="2362200"/>
            <a:ext cx="31781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descr="Carrel, pp.434-435015.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t="783" b="783"/>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r>
              <a:rPr lang="fr-FR">
                <a:latin typeface="Calisto MT" charset="0"/>
              </a:rPr>
              <a:t>E1 ≠  eugénisme</a:t>
            </a:r>
          </a:p>
        </p:txBody>
      </p:sp>
      <p:sp>
        <p:nvSpPr>
          <p:cNvPr id="24578" name="Rectangle 3"/>
          <p:cNvSpPr>
            <a:spLocks noGrp="1" noChangeArrowheads="1"/>
          </p:cNvSpPr>
          <p:nvPr>
            <p:ph idx="1"/>
          </p:nvPr>
        </p:nvSpPr>
        <p:spPr/>
        <p:txBody>
          <a:bodyPr/>
          <a:lstStyle/>
          <a:p>
            <a:pPr>
              <a:buFontTx/>
              <a:buNone/>
            </a:pPr>
            <a:r>
              <a:rPr lang="fr-FR">
                <a:latin typeface="Times New Roman" charset="0"/>
              </a:rPr>
              <a:t>Le débat sur l'euthanasie au sens "aide à la mort" ou assistance médicale à une mort réclamée par le patient lui-même (E1) n'entretient en soi aucun rapport conceptuel avec l'eugénisme. Les arguments sont du type: </a:t>
            </a:r>
            <a:r>
              <a:rPr lang="fr-FR" i="1">
                <a:latin typeface="Times New Roman" charset="0"/>
              </a:rPr>
              <a:t>"l'individu est seul libre de décider de sa mort",</a:t>
            </a:r>
            <a:r>
              <a:rPr lang="fr-FR">
                <a:latin typeface="Times New Roman" charset="0"/>
              </a:rPr>
              <a:t> </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r>
              <a:rPr lang="fr-FR">
                <a:latin typeface="Calisto MT" charset="0"/>
              </a:rPr>
              <a:t>E2</a:t>
            </a:r>
          </a:p>
        </p:txBody>
      </p:sp>
      <p:sp>
        <p:nvSpPr>
          <p:cNvPr id="25602" name="Rectangle 3"/>
          <p:cNvSpPr>
            <a:spLocks noGrp="1" noChangeArrowheads="1"/>
          </p:cNvSpPr>
          <p:nvPr>
            <p:ph idx="1"/>
          </p:nvPr>
        </p:nvSpPr>
        <p:spPr/>
        <p:txBody>
          <a:bodyPr/>
          <a:lstStyle/>
          <a:p>
            <a:pPr>
              <a:lnSpc>
                <a:spcPct val="90000"/>
              </a:lnSpc>
            </a:pPr>
            <a:r>
              <a:rPr lang="fr-FR">
                <a:solidFill>
                  <a:srgbClr val="FF0000"/>
                </a:solidFill>
                <a:latin typeface="Times New Roman" charset="0"/>
              </a:rPr>
              <a:t>+ p. 3</a:t>
            </a:r>
            <a:r>
              <a:rPr lang="fr-FR">
                <a:latin typeface="Times New Roman" charset="0"/>
              </a:rPr>
              <a:t> </a:t>
            </a:r>
          </a:p>
          <a:p>
            <a:pPr>
              <a:lnSpc>
                <a:spcPct val="90000"/>
              </a:lnSpc>
            </a:pPr>
            <a:r>
              <a:rPr lang="fr-FR">
                <a:latin typeface="Times New Roman" charset="0"/>
              </a:rPr>
              <a:t>Même dans le cas de la "suppression des vies indignes d'être vécues" (E2), si l'on reprend, un par un, les arguments avancés par ses partisans, ils ne font pas non plus appel à des arguments relevant de l'eugénisme. </a:t>
            </a:r>
          </a:p>
          <a:p>
            <a:pPr>
              <a:lnSpc>
                <a:spcPct val="90000"/>
              </a:lnSpc>
            </a:pPr>
            <a:endParaRPr lang="fr-FR">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
          <p:cNvSpPr>
            <a:spLocks noGrp="1" noChangeArrowheads="1"/>
          </p:cNvSpPr>
          <p:nvPr>
            <p:ph idx="1"/>
          </p:nvPr>
        </p:nvSpPr>
        <p:spPr>
          <a:xfrm>
            <a:off x="457200" y="838200"/>
            <a:ext cx="8001000" cy="5257800"/>
          </a:xfrm>
        </p:spPr>
        <p:txBody>
          <a:bodyPr/>
          <a:lstStyle/>
          <a:p>
            <a:pPr marL="533400" indent="-533400" algn="just">
              <a:spcBef>
                <a:spcPts val="600"/>
              </a:spcBef>
              <a:buFontTx/>
              <a:buNone/>
            </a:pPr>
            <a:r>
              <a:rPr lang="fr-FR" sz="3600">
                <a:latin typeface="Times New Roman" charset="0"/>
              </a:rPr>
              <a:t>Les arguments sont d'ordre: </a:t>
            </a:r>
          </a:p>
          <a:p>
            <a:pPr marL="914400" lvl="1" indent="-457200" algn="just">
              <a:buFontTx/>
              <a:buNone/>
            </a:pPr>
            <a:r>
              <a:rPr lang="fr-FR" sz="3600">
                <a:latin typeface="Times New Roman" charset="0"/>
                <a:cs typeface="Times New Roman" charset="0"/>
              </a:rPr>
              <a:t>1)	</a:t>
            </a:r>
            <a:r>
              <a:rPr lang="fr-FR" sz="3600">
                <a:latin typeface="Times New Roman" charset="0"/>
              </a:rPr>
              <a:t>juridique: le bien de la collectivité passe avant le bien de l'individu; </a:t>
            </a:r>
          </a:p>
          <a:p>
            <a:pPr marL="914400" lvl="1" indent="-457200">
              <a:buFont typeface="Times" charset="0"/>
              <a:buAutoNum type="arabicParenR" startAt="2"/>
            </a:pPr>
            <a:r>
              <a:rPr lang="fr-FR" sz="3600">
                <a:latin typeface="Times New Roman" charset="0"/>
              </a:rPr>
              <a:t>médicaux et neuro-cognitifs: les handicapés mentaux ne sont pas pleinement humains, et donc la valeur de leur vie n'est pas celle d'une vie humaine;</a:t>
            </a:r>
          </a:p>
          <a:p>
            <a:pPr marL="914400" lvl="1" indent="-457200">
              <a:buFont typeface="Times" charset="0"/>
              <a:buNone/>
            </a:pPr>
            <a:endParaRPr lang="fr-FR">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r>
              <a:rPr lang="fr-FR">
                <a:latin typeface="Times New Roman" charset="0"/>
              </a:rPr>
              <a:t>Les arguments sont d'ordre:</a:t>
            </a:r>
          </a:p>
        </p:txBody>
      </p:sp>
      <p:sp>
        <p:nvSpPr>
          <p:cNvPr id="27650" name="Rectangle 3"/>
          <p:cNvSpPr>
            <a:spLocks noGrp="1" noChangeArrowheads="1"/>
          </p:cNvSpPr>
          <p:nvPr>
            <p:ph idx="1"/>
          </p:nvPr>
        </p:nvSpPr>
        <p:spPr/>
        <p:txBody>
          <a:bodyPr/>
          <a:lstStyle/>
          <a:p>
            <a:pPr>
              <a:lnSpc>
                <a:spcPct val="90000"/>
              </a:lnSpc>
              <a:buFontTx/>
              <a:buNone/>
            </a:pPr>
            <a:r>
              <a:rPr lang="fr-FR">
                <a:latin typeface="Times New Roman" charset="0"/>
              </a:rPr>
              <a:t>3) économique: les "existences fardeaux" (</a:t>
            </a:r>
            <a:r>
              <a:rPr lang="fr-FR" i="1">
                <a:latin typeface="Times New Roman" charset="0"/>
              </a:rPr>
              <a:t>Ballastexistenzen</a:t>
            </a:r>
            <a:r>
              <a:rPr lang="fr-FR">
                <a:latin typeface="Times New Roman" charset="0"/>
              </a:rPr>
              <a:t>) des handicapés mentaux et psychotiques incurables constituent une charge économique improductive pour la collectivité et donc un gâchis économique en terme de consommation, d'infrastructure et de personnel médical. Sur le plan de leur utilité économique, ces "inférieurs" représentent une "valeur de vie négative".</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p:cNvSpPr>
            <a:spLocks noGrp="1" noChangeArrowheads="1"/>
          </p:cNvSpPr>
          <p:nvPr>
            <p:ph idx="1"/>
          </p:nvPr>
        </p:nvSpPr>
        <p:spPr>
          <a:xfrm>
            <a:off x="685800" y="1772816"/>
            <a:ext cx="7772400" cy="4323184"/>
          </a:xfrm>
        </p:spPr>
        <p:txBody>
          <a:bodyPr/>
          <a:lstStyle/>
          <a:p>
            <a:r>
              <a:rPr lang="fr-FR" sz="3200" dirty="0">
                <a:latin typeface="Times New Roman" charset="0"/>
              </a:rPr>
              <a:t>Dans le langage des psychiatres nazis, l'euthanasie des adultes s'appelle </a:t>
            </a:r>
            <a:r>
              <a:rPr lang="fr-FR" sz="3200" i="1" dirty="0">
                <a:latin typeface="Times New Roman" charset="0"/>
              </a:rPr>
              <a:t>"mesure de planification économique"</a:t>
            </a:r>
            <a:r>
              <a:rPr lang="fr-FR" sz="3200" dirty="0">
                <a:latin typeface="Times New Roman" charset="0"/>
              </a:rPr>
              <a:t> et rapidement le critère le plus important du point de vue de l'État nazi dans </a:t>
            </a:r>
            <a:r>
              <a:rPr lang="fr-FR" sz="3200" dirty="0" smtClean="0">
                <a:latin typeface="Times New Roman" charset="0"/>
              </a:rPr>
              <a:t>l</a:t>
            </a:r>
            <a:r>
              <a:rPr lang="fr-FR" sz="3200" dirty="0" smtClean="0">
                <a:latin typeface="Arial" charset="0"/>
                <a:ea typeface="ＭＳ 明朝" charset="0"/>
                <a:cs typeface="ＭＳ 明朝" charset="0"/>
              </a:rPr>
              <a:t>’</a:t>
            </a:r>
            <a:r>
              <a:rPr lang="fr-FR" altLang="ja-JP" sz="3200" dirty="0" smtClean="0">
                <a:latin typeface="Times New Roman" charset="0"/>
              </a:rPr>
              <a:t>élimination </a:t>
            </a:r>
            <a:r>
              <a:rPr lang="fr-FR" altLang="ja-JP" sz="3200" dirty="0">
                <a:latin typeface="Times New Roman" charset="0"/>
              </a:rPr>
              <a:t>des patients psychiatriques ne sera pas "</a:t>
            </a:r>
            <a:r>
              <a:rPr lang="fr-FR" altLang="ja-JP" sz="3200" dirty="0" err="1">
                <a:latin typeface="Times New Roman" charset="0"/>
              </a:rPr>
              <a:t>l'hygiène</a:t>
            </a:r>
            <a:r>
              <a:rPr lang="fr-FR" altLang="ja-JP" sz="3200" dirty="0">
                <a:latin typeface="Times New Roman" charset="0"/>
              </a:rPr>
              <a:t> de l'hérédité" mais </a:t>
            </a:r>
            <a:r>
              <a:rPr lang="fr-FR" altLang="ja-JP" sz="3200" u="sng" dirty="0">
                <a:latin typeface="Times New Roman" charset="0"/>
              </a:rPr>
              <a:t>l'aptitude au travail</a:t>
            </a:r>
            <a:r>
              <a:rPr lang="fr-FR" altLang="ja-JP" sz="3200" dirty="0">
                <a:latin typeface="Times New Roman" charset="0"/>
              </a:rPr>
              <a:t> et la </a:t>
            </a:r>
            <a:r>
              <a:rPr lang="fr-FR" altLang="ja-JP" sz="3200" u="sng" dirty="0">
                <a:latin typeface="Times New Roman" charset="0"/>
              </a:rPr>
              <a:t>productivité</a:t>
            </a:r>
            <a:r>
              <a:rPr lang="fr-FR" altLang="ja-JP" sz="3200" dirty="0">
                <a:latin typeface="Times New Roman" charset="0"/>
              </a:rPr>
              <a:t> des patients.</a:t>
            </a:r>
            <a:endParaRPr lang="fr-FR" sz="3200" dirty="0">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fr-FR" b="1">
                <a:solidFill>
                  <a:schemeClr val="tx1"/>
                </a:solidFill>
                <a:latin typeface="Times New Roman" charset="0"/>
              </a:rPr>
              <a:t>2) Le débat </a:t>
            </a:r>
          </a:p>
        </p:txBody>
      </p:sp>
      <p:sp>
        <p:nvSpPr>
          <p:cNvPr id="29698" name="Rectangle 3"/>
          <p:cNvSpPr>
            <a:spLocks noGrp="1" noChangeArrowheads="1"/>
          </p:cNvSpPr>
          <p:nvPr>
            <p:ph idx="1"/>
          </p:nvPr>
        </p:nvSpPr>
        <p:spPr/>
        <p:txBody>
          <a:bodyPr/>
          <a:lstStyle/>
          <a:p>
            <a:r>
              <a:rPr lang="fr-FR">
                <a:latin typeface="Times New Roman" charset="0"/>
              </a:rPr>
              <a:t>La parution du livre de Binding &amp; Hoche (1920) déclenche un débat. </a:t>
            </a:r>
          </a:p>
          <a:p>
            <a:r>
              <a:rPr lang="fr-FR">
                <a:latin typeface="Times New Roman" charset="0"/>
              </a:rPr>
              <a:t>le débat n'opposait en fait pas deux camps mais </a:t>
            </a:r>
            <a:r>
              <a:rPr lang="fr-FR" u="sng">
                <a:latin typeface="Times New Roman" charset="0"/>
              </a:rPr>
              <a:t>trois</a:t>
            </a:r>
            <a:r>
              <a:rPr lang="fr-FR">
                <a:latin typeface="Times New Roman" charset="0"/>
              </a:rPr>
              <a:t>. </a:t>
            </a:r>
          </a:p>
          <a:p>
            <a:r>
              <a:rPr lang="fr-FR">
                <a:solidFill>
                  <a:srgbClr val="FF0000"/>
                </a:solidFill>
                <a:latin typeface="Times New Roman" charset="0"/>
              </a:rPr>
              <a:t>+ p.6</a:t>
            </a:r>
            <a:endParaRPr lang="fr-FR">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4800" y="609600"/>
            <a:ext cx="8382000" cy="1143000"/>
          </a:xfrm>
        </p:spPr>
        <p:txBody>
          <a:bodyPr rtlCol="0">
            <a:normAutofit fontScale="90000"/>
          </a:bodyPr>
          <a:lstStyle/>
          <a:p>
            <a:pPr fontAlgn="auto">
              <a:spcAft>
                <a:spcPts val="0"/>
              </a:spcAft>
              <a:defRPr/>
            </a:pPr>
            <a:r>
              <a:rPr lang="fr-FR" sz="3600">
                <a:solidFill>
                  <a:schemeClr val="tx1">
                    <a:lumMod val="75000"/>
                    <a:lumOff val="25000"/>
                  </a:schemeClr>
                </a:solidFill>
                <a:latin typeface="Times New Roman" charset="0"/>
                <a:ea typeface="+mj-ea"/>
                <a:cs typeface="+mj-cs"/>
              </a:rPr>
              <a:t>2 débats en Allemagne / </a:t>
            </a:r>
            <a:r>
              <a:rPr lang="fr-FR" sz="3600" i="1">
                <a:solidFill>
                  <a:schemeClr val="tx1">
                    <a:lumMod val="75000"/>
                    <a:lumOff val="25000"/>
                  </a:schemeClr>
                </a:solidFill>
                <a:latin typeface="Times New Roman" charset="0"/>
                <a:ea typeface="+mj-ea"/>
                <a:cs typeface="+mj-cs"/>
              </a:rPr>
              <a:t>Euthanasie</a:t>
            </a:r>
            <a:r>
              <a:rPr lang="fr-FR" sz="3600">
                <a:solidFill>
                  <a:schemeClr val="tx1">
                    <a:lumMod val="75000"/>
                    <a:lumOff val="25000"/>
                  </a:schemeClr>
                </a:solidFill>
                <a:latin typeface="Times New Roman" charset="0"/>
                <a:ea typeface="+mj-ea"/>
                <a:cs typeface="+mj-cs"/>
              </a:rPr>
              <a:t> au sens moderne: 1913 &amp; 1920, débute 1895.</a:t>
            </a:r>
            <a:endParaRPr lang="fr-FR">
              <a:solidFill>
                <a:schemeClr val="tx1">
                  <a:lumMod val="75000"/>
                  <a:lumOff val="25000"/>
                </a:schemeClr>
              </a:solidFill>
              <a:latin typeface="Times New Roman" charset="0"/>
              <a:ea typeface="+mj-ea"/>
              <a:cs typeface="+mj-cs"/>
            </a:endParaRPr>
          </a:p>
        </p:txBody>
      </p:sp>
      <p:sp>
        <p:nvSpPr>
          <p:cNvPr id="4099" name="Rectangle 3"/>
          <p:cNvSpPr>
            <a:spLocks noGrp="1" noChangeArrowheads="1"/>
          </p:cNvSpPr>
          <p:nvPr>
            <p:ph idx="1"/>
          </p:nvPr>
        </p:nvSpPr>
        <p:spPr/>
        <p:txBody>
          <a:bodyPr rtlCol="0">
            <a:normAutofit lnSpcReduction="10000"/>
          </a:bodyPr>
          <a:lstStyle/>
          <a:p>
            <a:pPr fontAlgn="auto">
              <a:lnSpc>
                <a:spcPct val="90000"/>
              </a:lnSpc>
              <a:spcAft>
                <a:spcPts val="0"/>
              </a:spcAft>
              <a:buClr>
                <a:schemeClr val="tx1">
                  <a:lumMod val="75000"/>
                  <a:lumOff val="25000"/>
                </a:schemeClr>
              </a:buClr>
              <a:buFontTx/>
              <a:buNone/>
              <a:defRPr/>
            </a:pPr>
            <a:r>
              <a:rPr lang="fr-FR" sz="2800">
                <a:solidFill>
                  <a:schemeClr val="tx1">
                    <a:lumMod val="75000"/>
                    <a:lumOff val="25000"/>
                  </a:schemeClr>
                </a:solidFill>
                <a:latin typeface="Times New Roman" charset="0"/>
                <a:ea typeface="+mn-ea"/>
                <a:cs typeface="+mn-cs"/>
              </a:rPr>
              <a:t>1 - </a:t>
            </a:r>
            <a:r>
              <a:rPr lang="fr-FR" sz="2800" u="sng">
                <a:solidFill>
                  <a:schemeClr val="tx1">
                    <a:lumMod val="75000"/>
                    <a:lumOff val="25000"/>
                  </a:schemeClr>
                </a:solidFill>
                <a:latin typeface="Times New Roman" charset="0"/>
                <a:ea typeface="+mn-ea"/>
                <a:cs typeface="+mn-cs"/>
              </a:rPr>
              <a:t>«Mort de raison» et comptabilisation de la valeur vie humaine</a:t>
            </a:r>
            <a:r>
              <a:rPr lang="fr-FR" sz="2800">
                <a:solidFill>
                  <a:schemeClr val="tx1">
                    <a:lumMod val="75000"/>
                    <a:lumOff val="25000"/>
                  </a:schemeClr>
                </a:solidFill>
                <a:latin typeface="Times New Roman" charset="0"/>
                <a:ea typeface="+mn-ea"/>
                <a:cs typeface="+mn-cs"/>
              </a:rPr>
              <a:t>.</a:t>
            </a:r>
          </a:p>
          <a:p>
            <a:pPr fontAlgn="auto">
              <a:lnSpc>
                <a:spcPct val="90000"/>
              </a:lnSpc>
              <a:spcAft>
                <a:spcPts val="0"/>
              </a:spcAft>
              <a:buClr>
                <a:schemeClr val="tx1">
                  <a:lumMod val="75000"/>
                  <a:lumOff val="25000"/>
                </a:schemeClr>
              </a:buClr>
              <a:buFont typeface="Arial" pitchFamily="34" charset="0"/>
              <a:buChar char="•"/>
              <a:defRPr/>
            </a:pPr>
            <a:r>
              <a:rPr lang="fr-FR" sz="2800">
                <a:solidFill>
                  <a:schemeClr val="tx1">
                    <a:lumMod val="75000"/>
                    <a:lumOff val="25000"/>
                  </a:schemeClr>
                </a:solidFill>
                <a:latin typeface="Times New Roman" charset="0"/>
                <a:ea typeface="+mn-ea"/>
                <a:cs typeface="+mn-cs"/>
              </a:rPr>
              <a:t>Débat allemand sur l'</a:t>
            </a:r>
            <a:r>
              <a:rPr lang="fr-FR" sz="2800" i="1">
                <a:solidFill>
                  <a:schemeClr val="tx1">
                    <a:lumMod val="75000"/>
                    <a:lumOff val="25000"/>
                  </a:schemeClr>
                </a:solidFill>
                <a:latin typeface="Times New Roman" charset="0"/>
                <a:ea typeface="+mn-ea"/>
                <a:cs typeface="+mn-cs"/>
              </a:rPr>
              <a:t>Euthanasie</a:t>
            </a:r>
            <a:r>
              <a:rPr lang="fr-FR" sz="2800">
                <a:solidFill>
                  <a:schemeClr val="tx1">
                    <a:lumMod val="75000"/>
                    <a:lumOff val="25000"/>
                  </a:schemeClr>
                </a:solidFill>
                <a:latin typeface="Times New Roman" charset="0"/>
                <a:ea typeface="+mn-ea"/>
                <a:cs typeface="+mn-cs"/>
              </a:rPr>
              <a:t> débute en </a:t>
            </a:r>
            <a:r>
              <a:rPr lang="fr-FR" sz="2800" u="sng">
                <a:solidFill>
                  <a:schemeClr val="tx1">
                    <a:lumMod val="75000"/>
                    <a:lumOff val="25000"/>
                  </a:schemeClr>
                </a:solidFill>
                <a:latin typeface="Times New Roman" charset="0"/>
                <a:ea typeface="+mn-ea"/>
                <a:cs typeface="+mn-cs"/>
              </a:rPr>
              <a:t>1895</a:t>
            </a:r>
            <a:r>
              <a:rPr lang="fr-FR" sz="2800">
                <a:solidFill>
                  <a:schemeClr val="tx1">
                    <a:lumMod val="75000"/>
                    <a:lumOff val="25000"/>
                  </a:schemeClr>
                </a:solidFill>
                <a:latin typeface="Times New Roman" charset="0"/>
                <a:ea typeface="+mn-ea"/>
                <a:cs typeface="+mn-cs"/>
              </a:rPr>
              <a:t>, avec livre </a:t>
            </a:r>
            <a:r>
              <a:rPr lang="fr-FR" sz="2800" i="1" u="sng">
                <a:solidFill>
                  <a:schemeClr val="tx1">
                    <a:lumMod val="75000"/>
                    <a:lumOff val="25000"/>
                  </a:schemeClr>
                </a:solidFill>
                <a:latin typeface="Times New Roman" charset="0"/>
                <a:ea typeface="+mn-ea"/>
                <a:cs typeface="+mn-cs"/>
              </a:rPr>
              <a:t>Le droit à la mort</a:t>
            </a:r>
            <a:r>
              <a:rPr lang="fr-FR" sz="2800" u="sng">
                <a:solidFill>
                  <a:schemeClr val="tx1">
                    <a:lumMod val="75000"/>
                    <a:lumOff val="25000"/>
                  </a:schemeClr>
                </a:solidFill>
                <a:latin typeface="Times New Roman" charset="0"/>
                <a:ea typeface="+mn-ea"/>
                <a:cs typeface="+mn-cs"/>
              </a:rPr>
              <a:t> </a:t>
            </a:r>
            <a:r>
              <a:rPr lang="fr-FR" sz="2800">
                <a:solidFill>
                  <a:schemeClr val="tx1">
                    <a:lumMod val="75000"/>
                    <a:lumOff val="25000"/>
                  </a:schemeClr>
                </a:solidFill>
                <a:latin typeface="Times New Roman" charset="0"/>
                <a:ea typeface="+mn-ea"/>
                <a:cs typeface="+mn-cs"/>
              </a:rPr>
              <a:t>du juriste </a:t>
            </a:r>
            <a:r>
              <a:rPr lang="fr-FR" sz="2800" u="sng">
                <a:solidFill>
                  <a:schemeClr val="tx1">
                    <a:lumMod val="75000"/>
                    <a:lumOff val="25000"/>
                  </a:schemeClr>
                </a:solidFill>
                <a:latin typeface="Times New Roman" charset="0"/>
                <a:ea typeface="+mn-ea"/>
                <a:cs typeface="+mn-cs"/>
              </a:rPr>
              <a:t>A. Jost</a:t>
            </a:r>
            <a:r>
              <a:rPr lang="fr-FR" sz="2800">
                <a:solidFill>
                  <a:schemeClr val="tx1">
                    <a:lumMod val="75000"/>
                    <a:lumOff val="25000"/>
                  </a:schemeClr>
                </a:solidFill>
                <a:latin typeface="Times New Roman" charset="0"/>
                <a:ea typeface="+mn-ea"/>
                <a:cs typeface="+mn-cs"/>
              </a:rPr>
              <a:t>. Pour la 1ère fois, calcule </a:t>
            </a:r>
            <a:r>
              <a:rPr lang="fr-FR" sz="2800" u="sng">
                <a:solidFill>
                  <a:schemeClr val="tx1">
                    <a:lumMod val="75000"/>
                    <a:lumOff val="25000"/>
                  </a:schemeClr>
                </a:solidFill>
                <a:latin typeface="Times New Roman" charset="0"/>
                <a:ea typeface="+mn-ea"/>
                <a:cs typeface="+mn-cs"/>
              </a:rPr>
              <a:t>la valeur de la vie d'un individu</a:t>
            </a:r>
            <a:r>
              <a:rPr lang="fr-FR" sz="2800">
                <a:solidFill>
                  <a:schemeClr val="tx1">
                    <a:lumMod val="75000"/>
                    <a:lumOff val="25000"/>
                  </a:schemeClr>
                </a:solidFill>
                <a:latin typeface="Times New Roman" charset="0"/>
                <a:ea typeface="+mn-ea"/>
                <a:cs typeface="+mn-cs"/>
              </a:rPr>
              <a:t>, par la </a:t>
            </a:r>
            <a:r>
              <a:rPr lang="fr-FR" sz="2800" u="sng">
                <a:solidFill>
                  <a:schemeClr val="tx1">
                    <a:lumMod val="75000"/>
                    <a:lumOff val="25000"/>
                  </a:schemeClr>
                </a:solidFill>
                <a:latin typeface="Times New Roman" charset="0"/>
                <a:ea typeface="+mn-ea"/>
                <a:cs typeface="+mn-cs"/>
              </a:rPr>
              <a:t>différence entre les bénéfices et les nuisances qu'elle induit pour lui-même et pour la collectivité</a:t>
            </a:r>
            <a:r>
              <a:rPr lang="fr-FR" sz="2800">
                <a:solidFill>
                  <a:schemeClr val="tx1">
                    <a:lumMod val="75000"/>
                    <a:lumOff val="25000"/>
                  </a:schemeClr>
                </a:solidFill>
                <a:latin typeface="Times New Roman" charset="0"/>
                <a:ea typeface="+mn-ea"/>
                <a:cs typeface="+mn-cs"/>
              </a:rPr>
              <a:t>. Une vie humaine peut ainsi être </a:t>
            </a:r>
            <a:r>
              <a:rPr lang="fr-FR" sz="2800" u="sng">
                <a:solidFill>
                  <a:schemeClr val="tx1">
                    <a:lumMod val="75000"/>
                    <a:lumOff val="25000"/>
                  </a:schemeClr>
                </a:solidFill>
                <a:latin typeface="Times New Roman" charset="0"/>
                <a:ea typeface="+mn-ea"/>
                <a:cs typeface="+mn-cs"/>
              </a:rPr>
              <a:t>rationnellement</a:t>
            </a:r>
            <a:r>
              <a:rPr lang="fr-FR" sz="2800">
                <a:solidFill>
                  <a:schemeClr val="tx1">
                    <a:lumMod val="75000"/>
                    <a:lumOff val="25000"/>
                  </a:schemeClr>
                </a:solidFill>
                <a:latin typeface="Times New Roman" charset="0"/>
                <a:ea typeface="+mn-ea"/>
                <a:cs typeface="+mn-cs"/>
              </a:rPr>
              <a:t> estimée d'une </a:t>
            </a:r>
            <a:r>
              <a:rPr lang="fr-FR" sz="2800" u="sng">
                <a:solidFill>
                  <a:schemeClr val="tx1">
                    <a:lumMod val="75000"/>
                    <a:lumOff val="25000"/>
                  </a:schemeClr>
                </a:solidFill>
                <a:latin typeface="Times New Roman" charset="0"/>
                <a:ea typeface="+mn-ea"/>
                <a:cs typeface="+mn-cs"/>
              </a:rPr>
              <a:t>valeur "nulle"</a:t>
            </a:r>
            <a:r>
              <a:rPr lang="fr-FR" sz="2800">
                <a:solidFill>
                  <a:schemeClr val="tx1">
                    <a:lumMod val="75000"/>
                    <a:lumOff val="25000"/>
                  </a:schemeClr>
                </a:solidFill>
                <a:latin typeface="Times New Roman" charset="0"/>
                <a:ea typeface="+mn-ea"/>
                <a:cs typeface="+mn-cs"/>
              </a:rPr>
              <a:t>, voire même </a:t>
            </a:r>
            <a:r>
              <a:rPr lang="fr-FR" sz="2800" u="sng">
                <a:solidFill>
                  <a:schemeClr val="tx1">
                    <a:lumMod val="75000"/>
                    <a:lumOff val="25000"/>
                  </a:schemeClr>
                </a:solidFill>
                <a:latin typeface="Times New Roman" charset="0"/>
                <a:ea typeface="+mn-ea"/>
                <a:cs typeface="+mn-cs"/>
              </a:rPr>
              <a:t>« négative</a:t>
            </a:r>
            <a:r>
              <a:rPr lang="fr-FR" sz="2800">
                <a:solidFill>
                  <a:schemeClr val="tx1">
                    <a:lumMod val="75000"/>
                    <a:lumOff val="25000"/>
                  </a:schemeClr>
                </a:solidFill>
                <a:latin typeface="Times New Roman" charset="0"/>
                <a:ea typeface="+mn-ea"/>
                <a:cs typeface="+mn-cs"/>
              </a:rPr>
              <a:t> ».</a:t>
            </a:r>
            <a:endParaRPr lang="fr-FR" sz="2800" u="sng">
              <a:solidFill>
                <a:schemeClr val="tx1">
                  <a:lumMod val="75000"/>
                  <a:lumOff val="25000"/>
                </a:schemeClr>
              </a:solidFill>
              <a:latin typeface="Times New Roman"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a:xfrm>
            <a:off x="685800" y="1628800"/>
            <a:ext cx="7772400" cy="4467200"/>
          </a:xfrm>
        </p:spPr>
        <p:txBody>
          <a:bodyPr rtlCol="0">
            <a:normAutofit fontScale="92500" lnSpcReduction="10000"/>
          </a:bodyPr>
          <a:lstStyle/>
          <a:p>
            <a:pPr fontAlgn="auto">
              <a:spcAft>
                <a:spcPts val="0"/>
              </a:spcAft>
              <a:buClr>
                <a:schemeClr val="tx1">
                  <a:lumMod val="75000"/>
                  <a:lumOff val="25000"/>
                </a:schemeClr>
              </a:buClr>
              <a:buFont typeface="Arial" pitchFamily="34" charset="0"/>
              <a:buChar char="•"/>
              <a:defRPr/>
            </a:pPr>
            <a:r>
              <a:rPr lang="fr-FR" sz="2800" dirty="0">
                <a:solidFill>
                  <a:schemeClr val="tx1">
                    <a:lumMod val="75000"/>
                    <a:lumOff val="25000"/>
                  </a:schemeClr>
                </a:solidFill>
                <a:latin typeface="Times New Roman" charset="0"/>
                <a:ea typeface="+mn-ea"/>
                <a:cs typeface="+mn-cs"/>
              </a:rPr>
              <a:t>Peu après publication (1920), l</a:t>
            </a:r>
            <a:r>
              <a:rPr lang="fr-FR" sz="2800" u="sng" dirty="0">
                <a:solidFill>
                  <a:schemeClr val="tx1">
                    <a:lumMod val="75000"/>
                    <a:lumOff val="25000"/>
                  </a:schemeClr>
                </a:solidFill>
                <a:latin typeface="Times New Roman" charset="0"/>
                <a:ea typeface="+mn-ea"/>
                <a:cs typeface="+mn-cs"/>
              </a:rPr>
              <a:t>a majorité des</a:t>
            </a:r>
            <a:r>
              <a:rPr lang="fr-FR" sz="2800" dirty="0">
                <a:solidFill>
                  <a:schemeClr val="tx1">
                    <a:lumMod val="75000"/>
                    <a:lumOff val="25000"/>
                  </a:schemeClr>
                </a:solidFill>
                <a:latin typeface="Times New Roman" charset="0"/>
                <a:ea typeface="+mn-ea"/>
                <a:cs typeface="+mn-cs"/>
              </a:rPr>
              <a:t> </a:t>
            </a:r>
            <a:r>
              <a:rPr lang="fr-FR" sz="2800" u="sng" dirty="0">
                <a:solidFill>
                  <a:schemeClr val="tx1">
                    <a:lumMod val="75000"/>
                    <a:lumOff val="25000"/>
                  </a:schemeClr>
                </a:solidFill>
                <a:latin typeface="Times New Roman" charset="0"/>
                <a:ea typeface="+mn-ea"/>
                <a:cs typeface="+mn-cs"/>
              </a:rPr>
              <a:t>eugénistes</a:t>
            </a:r>
            <a:r>
              <a:rPr lang="fr-FR" sz="2800" dirty="0">
                <a:solidFill>
                  <a:schemeClr val="tx1">
                    <a:lumMod val="75000"/>
                    <a:lumOff val="25000"/>
                  </a:schemeClr>
                </a:solidFill>
                <a:latin typeface="Times New Roman" charset="0"/>
                <a:ea typeface="+mn-ea"/>
                <a:cs typeface="+mn-cs"/>
              </a:rPr>
              <a:t> allemands, y compris des futurs eugénistes nazis, se prononce </a:t>
            </a:r>
            <a:r>
              <a:rPr lang="fr-FR" sz="2800" u="sng" dirty="0">
                <a:solidFill>
                  <a:schemeClr val="tx1">
                    <a:lumMod val="75000"/>
                    <a:lumOff val="25000"/>
                  </a:schemeClr>
                </a:solidFill>
                <a:latin typeface="Times New Roman" charset="0"/>
                <a:ea typeface="+mn-ea"/>
                <a:cs typeface="+mn-cs"/>
              </a:rPr>
              <a:t>contre l'euthanasie</a:t>
            </a:r>
            <a:r>
              <a:rPr lang="fr-FR" sz="2800" dirty="0">
                <a:solidFill>
                  <a:schemeClr val="tx1">
                    <a:lumMod val="75000"/>
                    <a:lumOff val="25000"/>
                  </a:schemeClr>
                </a:solidFill>
                <a:latin typeface="Times New Roman" charset="0"/>
                <a:ea typeface="+mn-ea"/>
                <a:cs typeface="+mn-cs"/>
              </a:rPr>
              <a:t> (E2). </a:t>
            </a:r>
          </a:p>
          <a:p>
            <a:pPr fontAlgn="auto">
              <a:spcAft>
                <a:spcPts val="0"/>
              </a:spcAft>
              <a:buClr>
                <a:schemeClr val="tx1">
                  <a:lumMod val="75000"/>
                  <a:lumOff val="25000"/>
                </a:schemeClr>
              </a:buClr>
              <a:buFont typeface="Arial" pitchFamily="34" charset="0"/>
              <a:buChar char="•"/>
              <a:defRPr/>
            </a:pPr>
            <a:r>
              <a:rPr lang="fr-FR" sz="2800" dirty="0">
                <a:solidFill>
                  <a:schemeClr val="tx1">
                    <a:lumMod val="75000"/>
                    <a:lumOff val="25000"/>
                  </a:schemeClr>
                </a:solidFill>
                <a:latin typeface="Times New Roman" charset="0"/>
                <a:ea typeface="+mn-ea"/>
                <a:cs typeface="+mn-cs"/>
              </a:rPr>
              <a:t>En 1920, le directeur d'un asile pour enfants handicapés mentaux (lui-même personnellement hostile à E2) mène une enquête auprès de 200 parents d'enfants handicapés mentaux. Parmi les 162 qui répondent, seuls 19 s'opposent catégoriquement à l'euthanasie (—&gt; 88% sont favorables à l'euthanasie ou l</a:t>
            </a:r>
            <a:r>
              <a:rPr lang="ja-JP" altLang="fr-FR" sz="2800" dirty="0">
                <a:solidFill>
                  <a:schemeClr val="tx1">
                    <a:lumMod val="75000"/>
                    <a:lumOff val="25000"/>
                  </a:schemeClr>
                </a:solidFill>
                <a:latin typeface="Arial"/>
                <a:ea typeface="+mn-ea"/>
                <a:cs typeface="+mn-cs"/>
              </a:rPr>
              <a:t>’</a:t>
            </a:r>
            <a:r>
              <a:rPr lang="fr-FR" sz="2800" dirty="0">
                <a:solidFill>
                  <a:schemeClr val="tx1">
                    <a:lumMod val="75000"/>
                    <a:lumOff val="25000"/>
                  </a:schemeClr>
                </a:solidFill>
                <a:latin typeface="Times New Roman" charset="0"/>
                <a:ea typeface="+mn-ea"/>
                <a:cs typeface="+mn-cs"/>
              </a:rPr>
              <a:t>accepteraient passivement si elle était décidée par des médecins). </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sz="half" idx="1"/>
          </p:nvPr>
        </p:nvSpPr>
        <p:spPr>
          <a:xfrm>
            <a:off x="685800" y="457200"/>
            <a:ext cx="3810000" cy="5638800"/>
          </a:xfrm>
        </p:spPr>
        <p:txBody>
          <a:bodyPr rtlCol="0">
            <a:normAutofit lnSpcReduction="10000"/>
          </a:bodyPr>
          <a:lstStyle/>
          <a:p>
            <a:pPr fontAlgn="auto">
              <a:lnSpc>
                <a:spcPct val="90000"/>
              </a:lnSpc>
              <a:spcAft>
                <a:spcPts val="0"/>
              </a:spcAft>
              <a:buClr>
                <a:schemeClr val="tx1">
                  <a:lumMod val="75000"/>
                  <a:lumOff val="25000"/>
                </a:schemeClr>
              </a:buClr>
              <a:buFontTx/>
              <a:buNone/>
              <a:defRPr/>
            </a:pPr>
            <a:r>
              <a:rPr lang="fr-FR" sz="2800">
                <a:solidFill>
                  <a:schemeClr val="tx1">
                    <a:lumMod val="75000"/>
                    <a:lumOff val="25000"/>
                  </a:schemeClr>
                </a:solidFill>
                <a:latin typeface="Times New Roman" charset="0"/>
                <a:ea typeface="+mn-ea"/>
                <a:cs typeface="+mn-cs"/>
              </a:rPr>
              <a:t>Et depuis les psychiatres suisses A. Forel &amp; Rüdin en 1905, une minorité de psychiatres &amp; médecins eugénistes se déclarent ouvertement partisans de l'euthanasie (E2): en général des nouveaux-nés &amp; jeunes enfants handicapés, des criminels et des «asociaux». </a:t>
            </a:r>
          </a:p>
        </p:txBody>
      </p:sp>
      <p:pic>
        <p:nvPicPr>
          <p:cNvPr id="31746" name="Picture 5" descr="Auguste Forel017.jpg                                           000BC618Macintosh HD                   BDC0152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00600" y="304800"/>
            <a:ext cx="4092575" cy="5638800"/>
          </a:xfrm>
        </p:spPr>
      </p:pic>
      <p:sp>
        <p:nvSpPr>
          <p:cNvPr id="31750" name="Text Box 6"/>
          <p:cNvSpPr txBox="1">
            <a:spLocks noChangeArrowheads="1"/>
          </p:cNvSpPr>
          <p:nvPr/>
        </p:nvSpPr>
        <p:spPr bwMode="auto">
          <a:xfrm>
            <a:off x="5318125" y="6156325"/>
            <a:ext cx="3519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Auguste Forel (1848-1931)</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r>
              <a:rPr lang="fr-FR" sz="3200">
                <a:latin typeface="Times New Roman" charset="0"/>
              </a:rPr>
              <a:t>Par ex. en 1932, le Prof. B. Kihn, chaire de psychiatrie &amp; neurologie de l'Université d'Iéna</a:t>
            </a:r>
            <a:endParaRPr lang="fr-FR">
              <a:latin typeface="Times New Roman" charset="0"/>
            </a:endParaRPr>
          </a:p>
        </p:txBody>
      </p:sp>
      <p:sp>
        <p:nvSpPr>
          <p:cNvPr id="32770" name="Rectangle 3"/>
          <p:cNvSpPr>
            <a:spLocks noGrp="1" noChangeArrowheads="1"/>
          </p:cNvSpPr>
          <p:nvPr>
            <p:ph type="body" sz="half" idx="1"/>
          </p:nvPr>
        </p:nvSpPr>
        <p:spPr>
          <a:xfrm>
            <a:off x="0" y="1981200"/>
            <a:ext cx="5148064" cy="4572000"/>
          </a:xfrm>
        </p:spPr>
        <p:txBody>
          <a:bodyPr/>
          <a:lstStyle/>
          <a:p>
            <a:pPr>
              <a:lnSpc>
                <a:spcPct val="90000"/>
              </a:lnSpc>
            </a:pPr>
            <a:r>
              <a:rPr lang="fr-FR" sz="2800" dirty="0">
                <a:latin typeface="Times New Roman" charset="0"/>
              </a:rPr>
              <a:t>regrettait dans un article sur </a:t>
            </a:r>
            <a:r>
              <a:rPr lang="fr-FR" sz="2800" i="1" dirty="0" smtClean="0">
                <a:latin typeface="Times New Roman" charset="0"/>
              </a:rPr>
              <a:t>“L‘élimination </a:t>
            </a:r>
            <a:r>
              <a:rPr lang="fr-FR" sz="2800" i="1" dirty="0">
                <a:latin typeface="Times New Roman" charset="0"/>
              </a:rPr>
              <a:t>des inférieurs de la </a:t>
            </a:r>
            <a:r>
              <a:rPr lang="fr-FR" sz="2800" i="1" dirty="0" smtClean="0">
                <a:latin typeface="Times New Roman" charset="0"/>
              </a:rPr>
              <a:t>société”</a:t>
            </a:r>
            <a:r>
              <a:rPr lang="fr-FR" sz="2800" dirty="0" smtClean="0">
                <a:latin typeface="Times New Roman" charset="0"/>
              </a:rPr>
              <a:t> </a:t>
            </a:r>
            <a:r>
              <a:rPr lang="fr-FR" sz="2800" dirty="0">
                <a:latin typeface="Times New Roman" charset="0"/>
              </a:rPr>
              <a:t>( !!)</a:t>
            </a:r>
            <a:r>
              <a:rPr lang="fr-FR" sz="2800" i="1" dirty="0">
                <a:latin typeface="Times New Roman" charset="0"/>
              </a:rPr>
              <a:t>,</a:t>
            </a:r>
            <a:r>
              <a:rPr lang="fr-FR" sz="2800" dirty="0">
                <a:latin typeface="Times New Roman" charset="0"/>
              </a:rPr>
              <a:t> publié par </a:t>
            </a:r>
            <a:r>
              <a:rPr lang="fr-FR" sz="2800" dirty="0" smtClean="0">
                <a:latin typeface="Times New Roman" charset="0"/>
              </a:rPr>
              <a:t>l’</a:t>
            </a:r>
            <a:r>
              <a:rPr lang="fr-FR" sz="2800" i="1" dirty="0" smtClean="0">
                <a:latin typeface="Times New Roman" charset="0"/>
              </a:rPr>
              <a:t>Allgemeine </a:t>
            </a:r>
            <a:r>
              <a:rPr lang="fr-FR" sz="2800" i="1" dirty="0" err="1">
                <a:latin typeface="Times New Roman" charset="0"/>
              </a:rPr>
              <a:t>Zeitschrift</a:t>
            </a:r>
            <a:r>
              <a:rPr lang="fr-FR" sz="2800" i="1" dirty="0">
                <a:latin typeface="Times New Roman" charset="0"/>
              </a:rPr>
              <a:t> </a:t>
            </a:r>
            <a:r>
              <a:rPr lang="fr-FR" sz="2800" i="1" dirty="0" err="1">
                <a:latin typeface="Times New Roman" charset="0"/>
              </a:rPr>
              <a:t>für</a:t>
            </a:r>
            <a:r>
              <a:rPr lang="fr-FR" sz="2800" i="1" dirty="0">
                <a:latin typeface="Times New Roman" charset="0"/>
              </a:rPr>
              <a:t> Psychiatrie</a:t>
            </a:r>
            <a:r>
              <a:rPr lang="fr-FR" sz="2800" dirty="0">
                <a:latin typeface="Times New Roman" charset="0"/>
              </a:rPr>
              <a:t>, </a:t>
            </a:r>
            <a:r>
              <a:rPr lang="fr-FR" sz="2800" dirty="0" smtClean="0">
                <a:latin typeface="Times New Roman" charset="0"/>
              </a:rPr>
              <a:t>qu‘une “sensibilité </a:t>
            </a:r>
            <a:r>
              <a:rPr lang="fr-FR" sz="2800" dirty="0">
                <a:latin typeface="Times New Roman" charset="0"/>
              </a:rPr>
              <a:t>un peu trop </a:t>
            </a:r>
            <a:r>
              <a:rPr lang="fr-FR" sz="2800" dirty="0" smtClean="0">
                <a:latin typeface="Times New Roman" charset="0"/>
              </a:rPr>
              <a:t>cultivée” </a:t>
            </a:r>
            <a:r>
              <a:rPr lang="fr-FR" sz="2800" dirty="0">
                <a:latin typeface="Times New Roman" charset="0"/>
              </a:rPr>
              <a:t>empêche que </a:t>
            </a:r>
            <a:r>
              <a:rPr lang="fr-FR" sz="2800" dirty="0" err="1" smtClean="0">
                <a:latin typeface="Times New Roman" charset="0"/>
              </a:rPr>
              <a:t>l</a:t>
            </a:r>
            <a:r>
              <a:rPr lang="fr-FR" sz="2800" dirty="0" err="1" smtClean="0">
                <a:latin typeface="Arial" charset="0"/>
                <a:ea typeface="ＭＳ 明朝" charset="0"/>
                <a:cs typeface="ＭＳ 明朝" charset="0"/>
              </a:rPr>
              <a:t>e’</a:t>
            </a:r>
            <a:r>
              <a:rPr lang="fr-FR" altLang="ja-JP" sz="2800" i="1" dirty="0" err="1" smtClean="0">
                <a:latin typeface="Times New Roman" charset="0"/>
              </a:rPr>
              <a:t>"</a:t>
            </a:r>
            <a:r>
              <a:rPr lang="fr-FR" altLang="ja-JP" sz="2800" i="1" dirty="0" err="1">
                <a:latin typeface="Times New Roman" charset="0"/>
              </a:rPr>
              <a:t>annihilation</a:t>
            </a:r>
            <a:r>
              <a:rPr lang="fr-FR" altLang="ja-JP" sz="2800" i="1" dirty="0">
                <a:latin typeface="Times New Roman" charset="0"/>
              </a:rPr>
              <a:t> des vies indignes d'être vécues"</a:t>
            </a:r>
            <a:r>
              <a:rPr lang="fr-FR" altLang="ja-JP" sz="2800" dirty="0">
                <a:latin typeface="Times New Roman" charset="0"/>
              </a:rPr>
              <a:t> puisse faire partie des </a:t>
            </a:r>
            <a:r>
              <a:rPr lang="fr-FR" altLang="ja-JP" sz="2800" i="1" dirty="0">
                <a:latin typeface="Times New Roman" charset="0"/>
              </a:rPr>
              <a:t>"moyens médicaux d'influencer qualitativement notre peuple".</a:t>
            </a:r>
            <a:r>
              <a:rPr lang="fr-FR" altLang="ja-JP" sz="2800" dirty="0">
                <a:latin typeface="Times New Roman" charset="0"/>
              </a:rPr>
              <a:t> </a:t>
            </a:r>
            <a:endParaRPr lang="fr-FR" sz="2800" dirty="0">
              <a:latin typeface="Times New Roman" charset="0"/>
            </a:endParaRPr>
          </a:p>
        </p:txBody>
      </p:sp>
      <p:pic>
        <p:nvPicPr>
          <p:cNvPr id="32771" name="Picture 5" descr="B. Kihn018.jpg                                                 000BC618Macintosh HD                   BDC0152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9433" b="9433"/>
          <a:stretch>
            <a:fillRect/>
          </a:stretch>
        </p:blipFill>
        <p:spPr>
          <a:xfrm>
            <a:off x="5226496" y="1981200"/>
            <a:ext cx="3810000" cy="4114800"/>
          </a:xfrm>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685800" y="609600"/>
            <a:ext cx="7772400" cy="838200"/>
          </a:xfrm>
        </p:spPr>
        <p:txBody>
          <a:bodyPr/>
          <a:lstStyle/>
          <a:p>
            <a:r>
              <a:rPr lang="fr-FR" b="1">
                <a:solidFill>
                  <a:schemeClr val="tx1"/>
                </a:solidFill>
                <a:latin typeface="Times New Roman" charset="0"/>
              </a:rPr>
              <a:t>B -  </a:t>
            </a:r>
            <a:r>
              <a:rPr lang="fr-FR" b="1" u="sng">
                <a:solidFill>
                  <a:schemeClr val="tx1"/>
                </a:solidFill>
                <a:latin typeface="Times New Roman" charset="0"/>
              </a:rPr>
              <a:t>Les faits (1933-1945)</a:t>
            </a:r>
            <a:endParaRPr lang="fr-FR">
              <a:solidFill>
                <a:schemeClr val="tx1"/>
              </a:solidFill>
              <a:latin typeface="Times New Roman" charset="0"/>
            </a:endParaRPr>
          </a:p>
        </p:txBody>
      </p:sp>
      <p:sp>
        <p:nvSpPr>
          <p:cNvPr id="33794" name="Rectangle 3"/>
          <p:cNvSpPr>
            <a:spLocks noGrp="1" noChangeArrowheads="1"/>
          </p:cNvSpPr>
          <p:nvPr>
            <p:ph idx="1"/>
          </p:nvPr>
        </p:nvSpPr>
        <p:spPr>
          <a:xfrm>
            <a:off x="685800" y="1600200"/>
            <a:ext cx="7772400" cy="4495800"/>
          </a:xfrm>
        </p:spPr>
        <p:txBody>
          <a:bodyPr/>
          <a:lstStyle/>
          <a:p>
            <a:pPr marL="609600" indent="-609600">
              <a:lnSpc>
                <a:spcPct val="90000"/>
              </a:lnSpc>
              <a:buFont typeface="Times" charset="0"/>
              <a:buAutoNum type="arabicPeriod"/>
            </a:pPr>
            <a:r>
              <a:rPr lang="fr-FR" b="1">
                <a:latin typeface="Times New Roman" charset="0"/>
              </a:rPr>
              <a:t>La préparation des esprits</a:t>
            </a:r>
          </a:p>
          <a:p>
            <a:pPr marL="990600" lvl="1" indent="-533400">
              <a:lnSpc>
                <a:spcPct val="90000"/>
              </a:lnSpc>
            </a:pPr>
            <a:r>
              <a:rPr lang="fr-FR">
                <a:latin typeface="Times New Roman" charset="0"/>
              </a:rPr>
              <a:t>Après 1933, "tourisme asilaire" pour les cadres des organisations nazies, pour les élèves des lycées</a:t>
            </a:r>
          </a:p>
          <a:p>
            <a:pPr marL="990600" lvl="1" indent="-533400">
              <a:lnSpc>
                <a:spcPct val="90000"/>
              </a:lnSpc>
            </a:pPr>
            <a:r>
              <a:rPr lang="fr-FR">
                <a:latin typeface="Times New Roman" charset="0"/>
              </a:rPr>
              <a:t>cours de mathématiques, les élèves apprennent à calculer le coût des indésirables</a:t>
            </a:r>
          </a:p>
          <a:p>
            <a:pPr marL="990600" lvl="1" indent="-533400">
              <a:lnSpc>
                <a:spcPct val="90000"/>
              </a:lnSpc>
            </a:pPr>
            <a:r>
              <a:rPr lang="fr-FR">
                <a:latin typeface="Times New Roman" charset="0"/>
              </a:rPr>
              <a:t>propagande politique / médecins &amp; Parti nazi (</a:t>
            </a:r>
            <a:r>
              <a:rPr lang="fr-FR" i="1">
                <a:latin typeface="Times New Roman" charset="0"/>
              </a:rPr>
              <a:t>Reichsärzteführer</a:t>
            </a:r>
            <a:r>
              <a:rPr lang="fr-FR">
                <a:latin typeface="Times New Roman" charset="0"/>
              </a:rPr>
              <a:t> Wagner)  </a:t>
            </a:r>
          </a:p>
          <a:p>
            <a:pPr marL="990600" lvl="1" indent="-533400">
              <a:lnSpc>
                <a:spcPct val="90000"/>
              </a:lnSpc>
            </a:pPr>
            <a:r>
              <a:rPr lang="fr-FR">
                <a:latin typeface="Times New Roman" charset="0"/>
              </a:rPr>
              <a:t>propagande cinématographique </a:t>
            </a:r>
            <a:r>
              <a:rPr lang="fr-FR" i="1">
                <a:latin typeface="Times New Roman" charset="0"/>
              </a:rPr>
              <a:t>Ich klage an</a:t>
            </a:r>
            <a:r>
              <a:rPr lang="fr-FR">
                <a:latin typeface="Times New Roman" charset="0"/>
              </a:rPr>
              <a:t> (</a:t>
            </a:r>
            <a:r>
              <a:rPr lang="fr-FR" i="1">
                <a:latin typeface="Times New Roman" charset="0"/>
              </a:rPr>
              <a:t>J'accuse</a:t>
            </a:r>
            <a:r>
              <a:rPr lang="fr-FR">
                <a:latin typeface="Times New Roman" charset="0"/>
              </a:rPr>
              <a:t>)= 15 millions spectateurs</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 descr="Ich klage an012.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4445000" cy="6858000"/>
          </a:xfrm>
        </p:spPr>
      </p:pic>
      <p:pic>
        <p:nvPicPr>
          <p:cNvPr id="34818" name="Picture 4" descr="Ich klage an scene020.jpg                                      000BC618Macintosh HD                   BDC015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143000"/>
            <a:ext cx="46482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5"/>
          <p:cNvSpPr txBox="1">
            <a:spLocks noChangeArrowheads="1"/>
          </p:cNvSpPr>
          <p:nvPr/>
        </p:nvSpPr>
        <p:spPr bwMode="auto">
          <a:xfrm>
            <a:off x="5394325" y="5546725"/>
            <a:ext cx="31845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Le film « Ich klage an » </a:t>
            </a:r>
          </a:p>
          <a:p>
            <a:pPr>
              <a:defRPr/>
            </a:pPr>
            <a:r>
              <a:rPr lang="fr-FR">
                <a:cs typeface="+mn-cs"/>
              </a:rPr>
              <a:t>(J</a:t>
            </a:r>
            <a:r>
              <a:rPr lang="ja-JP" altLang="fr-FR">
                <a:latin typeface="Arial"/>
                <a:cs typeface="+mn-cs"/>
              </a:rPr>
              <a:t>’</a:t>
            </a:r>
            <a:r>
              <a:rPr lang="fr-FR">
                <a:cs typeface="+mn-cs"/>
              </a:rPr>
              <a:t>accuse)</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381000"/>
            <a:ext cx="7772400" cy="1143000"/>
          </a:xfrm>
        </p:spPr>
        <p:txBody>
          <a:bodyPr rtlCol="0">
            <a:normAutofit fontScale="90000"/>
          </a:bodyPr>
          <a:lstStyle/>
          <a:p>
            <a:pPr fontAlgn="auto">
              <a:spcAft>
                <a:spcPts val="0"/>
              </a:spcAft>
              <a:defRPr/>
            </a:pPr>
            <a:r>
              <a:rPr lang="fr-FR" sz="4000" b="1">
                <a:solidFill>
                  <a:schemeClr val="tx1"/>
                </a:solidFill>
                <a:latin typeface="Times New Roman" charset="0"/>
                <a:ea typeface="+mj-ea"/>
                <a:cs typeface="+mj-cs"/>
              </a:rPr>
              <a:t>2) La réduction budgétaire et les premières initiatives individuelles</a:t>
            </a:r>
            <a:endParaRPr lang="fr-FR" b="1">
              <a:solidFill>
                <a:schemeClr val="tx1"/>
              </a:solidFill>
              <a:latin typeface="Times New Roman" charset="0"/>
              <a:ea typeface="+mj-ea"/>
              <a:cs typeface="+mj-cs"/>
            </a:endParaRPr>
          </a:p>
        </p:txBody>
      </p:sp>
      <p:sp>
        <p:nvSpPr>
          <p:cNvPr id="35843" name="Rectangle 3"/>
          <p:cNvSpPr>
            <a:spLocks noGrp="1" noChangeArrowheads="1"/>
          </p:cNvSpPr>
          <p:nvPr>
            <p:ph idx="1"/>
          </p:nvPr>
        </p:nvSpPr>
        <p:spPr>
          <a:xfrm>
            <a:off x="0" y="1676400"/>
            <a:ext cx="8839200" cy="4800600"/>
          </a:xfrm>
        </p:spPr>
        <p:txBody>
          <a:bodyPr rtlCol="0">
            <a:normAutofit lnSpcReduction="10000"/>
          </a:bodyPr>
          <a:lstStyle/>
          <a:p>
            <a:pPr algn="just" fontAlgn="auto">
              <a:lnSpc>
                <a:spcPct val="90000"/>
              </a:lnSpc>
              <a:spcBef>
                <a:spcPts val="600"/>
              </a:spcBef>
              <a:spcAft>
                <a:spcPts val="0"/>
              </a:spcAft>
              <a:buClr>
                <a:schemeClr val="tx1">
                  <a:lumMod val="75000"/>
                  <a:lumOff val="25000"/>
                </a:schemeClr>
              </a:buClr>
              <a:buFont typeface="Arial" pitchFamily="34" charset="0"/>
              <a:buChar char="•"/>
              <a:defRPr/>
            </a:pPr>
            <a:r>
              <a:rPr lang="fr-FR" sz="2800">
                <a:solidFill>
                  <a:schemeClr val="tx1">
                    <a:lumMod val="75000"/>
                    <a:lumOff val="25000"/>
                  </a:schemeClr>
                </a:solidFill>
                <a:latin typeface="Times New Roman" charset="0"/>
                <a:ea typeface="+mn-ea"/>
                <a:cs typeface="+mn-cs"/>
              </a:rPr>
              <a:t>La crise économique de 1929 avait déjà fortement détérioré le budget de la santé. </a:t>
            </a:r>
          </a:p>
          <a:p>
            <a:pPr algn="just" fontAlgn="auto">
              <a:lnSpc>
                <a:spcPct val="90000"/>
              </a:lnSpc>
              <a:spcBef>
                <a:spcPts val="600"/>
              </a:spcBef>
              <a:spcAft>
                <a:spcPts val="0"/>
              </a:spcAft>
              <a:buClr>
                <a:schemeClr val="tx1">
                  <a:lumMod val="75000"/>
                  <a:lumOff val="25000"/>
                </a:schemeClr>
              </a:buClr>
              <a:buFont typeface="Arial" pitchFamily="34" charset="0"/>
              <a:buChar char="•"/>
              <a:defRPr/>
            </a:pPr>
            <a:r>
              <a:rPr lang="fr-FR" sz="2800">
                <a:solidFill>
                  <a:schemeClr val="tx1">
                    <a:lumMod val="75000"/>
                    <a:lumOff val="25000"/>
                  </a:schemeClr>
                </a:solidFill>
                <a:latin typeface="Times New Roman" charset="0"/>
                <a:ea typeface="+mn-ea"/>
                <a:cs typeface="+mn-cs"/>
              </a:rPr>
              <a:t>Méthode Weimar = diminution nbre patients </a:t>
            </a:r>
            <a:r>
              <a:rPr lang="fr-FR" sz="2800">
                <a:solidFill>
                  <a:schemeClr val="tx1">
                    <a:lumMod val="75000"/>
                    <a:lumOff val="25000"/>
                  </a:schemeClr>
                </a:solidFill>
                <a:latin typeface="Times New Roman" charset="0"/>
                <a:ea typeface="+mn-ea"/>
                <a:cs typeface="+mn-cs"/>
                <a:sym typeface="Symbol" charset="0"/>
              </a:rPr>
              <a:t></a:t>
            </a:r>
            <a:r>
              <a:rPr lang="fr-FR" sz="2800">
                <a:solidFill>
                  <a:schemeClr val="tx1">
                    <a:lumMod val="75000"/>
                    <a:lumOff val="25000"/>
                  </a:schemeClr>
                </a:solidFill>
                <a:latin typeface="Times New Roman" charset="0"/>
                <a:ea typeface="+mn-ea"/>
                <a:cs typeface="+mn-cs"/>
              </a:rPr>
              <a:t> "malades héréditaires en liberté". </a:t>
            </a:r>
          </a:p>
          <a:p>
            <a:pPr algn="just" fontAlgn="auto">
              <a:lnSpc>
                <a:spcPct val="90000"/>
              </a:lnSpc>
              <a:spcBef>
                <a:spcPts val="600"/>
              </a:spcBef>
              <a:spcAft>
                <a:spcPts val="0"/>
              </a:spcAft>
              <a:buClr>
                <a:schemeClr val="tx1">
                  <a:lumMod val="75000"/>
                  <a:lumOff val="25000"/>
                </a:schemeClr>
              </a:buClr>
              <a:buFont typeface="Arial" pitchFamily="34" charset="0"/>
              <a:buChar char="•"/>
              <a:defRPr/>
            </a:pPr>
            <a:r>
              <a:rPr lang="fr-FR" sz="2800">
                <a:solidFill>
                  <a:schemeClr val="tx1">
                    <a:lumMod val="75000"/>
                    <a:lumOff val="25000"/>
                  </a:schemeClr>
                </a:solidFill>
                <a:latin typeface="Times New Roman" charset="0"/>
                <a:ea typeface="+mn-ea"/>
                <a:cs typeface="+mn-cs"/>
              </a:rPr>
              <a:t>Eugénisme nazi: on remet tous les patients dans les asiles </a:t>
            </a:r>
            <a:r>
              <a:rPr lang="fr-FR" sz="2800">
                <a:solidFill>
                  <a:schemeClr val="tx1">
                    <a:lumMod val="75000"/>
                    <a:lumOff val="25000"/>
                  </a:schemeClr>
                </a:solidFill>
                <a:latin typeface="Times New Roman" charset="0"/>
                <a:ea typeface="+mn-ea"/>
                <a:cs typeface="+mn-cs"/>
                <a:sym typeface="Symbol" charset="0"/>
              </a:rPr>
              <a:t></a:t>
            </a:r>
            <a:r>
              <a:rPr lang="fr-FR" sz="2800">
                <a:solidFill>
                  <a:schemeClr val="tx1">
                    <a:lumMod val="75000"/>
                    <a:lumOff val="25000"/>
                  </a:schemeClr>
                </a:solidFill>
                <a:latin typeface="Times New Roman" charset="0"/>
                <a:ea typeface="+mn-ea"/>
                <a:cs typeface="+mn-cs"/>
              </a:rPr>
              <a:t> 1934 surpopulation asilaire. </a:t>
            </a:r>
          </a:p>
          <a:p>
            <a:pPr fontAlgn="auto">
              <a:lnSpc>
                <a:spcPct val="90000"/>
              </a:lnSpc>
              <a:spcAft>
                <a:spcPts val="0"/>
              </a:spcAft>
              <a:buClr>
                <a:schemeClr val="tx1">
                  <a:lumMod val="75000"/>
                  <a:lumOff val="25000"/>
                </a:schemeClr>
              </a:buClr>
              <a:buFont typeface="Arial" pitchFamily="34" charset="0"/>
              <a:buChar char="•"/>
              <a:defRPr/>
            </a:pPr>
            <a:r>
              <a:rPr lang="fr-FR" sz="2800">
                <a:solidFill>
                  <a:schemeClr val="tx1">
                    <a:lumMod val="75000"/>
                    <a:lumOff val="25000"/>
                  </a:schemeClr>
                </a:solidFill>
                <a:latin typeface="Times New Roman" charset="0"/>
                <a:ea typeface="+mn-ea"/>
                <a:cs typeface="+mn-cs"/>
              </a:rPr>
              <a:t>Bien que les nazis aient très vite relancé la machine économique, le "Plan de 4 ans" tourné vers la guerre et l'autarcie prévoit des mesures d'économie pour les secteurs non productifs comme les asiles psychiatriques. </a:t>
            </a:r>
            <a:r>
              <a:rPr lang="fr-FR" sz="2800">
                <a:solidFill>
                  <a:schemeClr val="tx1">
                    <a:lumMod val="75000"/>
                    <a:lumOff val="25000"/>
                  </a:schemeClr>
                </a:solidFill>
                <a:latin typeface="Times New Roman" charset="0"/>
                <a:ea typeface="+mn-ea"/>
                <a:cs typeface="+mn-cs"/>
                <a:sym typeface="Symbol" charset="0"/>
              </a:rPr>
              <a:t></a:t>
            </a:r>
            <a:r>
              <a:rPr lang="fr-FR" sz="2800">
                <a:solidFill>
                  <a:schemeClr val="tx1">
                    <a:lumMod val="75000"/>
                    <a:lumOff val="25000"/>
                  </a:schemeClr>
                </a:solidFill>
                <a:latin typeface="Times New Roman" charset="0"/>
                <a:ea typeface="+mn-ea"/>
                <a:cs typeface="+mn-cs"/>
              </a:rPr>
              <a:t> le tarif ≈ 3RM / patient-jour en 1930 baissé de 25% en 1937. </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descr="Surpopulation asilaire021.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85800" y="457200"/>
            <a:ext cx="7772400" cy="5178425"/>
          </a:xfrm>
        </p:spPr>
      </p:pic>
      <p:sp>
        <p:nvSpPr>
          <p:cNvPr id="38916" name="Text Box 4"/>
          <p:cNvSpPr txBox="1">
            <a:spLocks noChangeArrowheads="1"/>
          </p:cNvSpPr>
          <p:nvPr/>
        </p:nvSpPr>
        <p:spPr bwMode="auto">
          <a:xfrm>
            <a:off x="1600200" y="5791200"/>
            <a:ext cx="58150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Surpopulation asilaire: des patients entassés à </a:t>
            </a:r>
          </a:p>
          <a:p>
            <a:pPr>
              <a:defRPr/>
            </a:pPr>
            <a:r>
              <a:rPr lang="fr-FR">
                <a:cs typeface="+mn-cs"/>
              </a:rPr>
              <a:t>l</a:t>
            </a:r>
            <a:r>
              <a:rPr lang="ja-JP" altLang="fr-FR">
                <a:latin typeface="Arial"/>
                <a:cs typeface="+mn-cs"/>
              </a:rPr>
              <a:t>’</a:t>
            </a:r>
            <a:r>
              <a:rPr lang="fr-FR">
                <a:cs typeface="+mn-cs"/>
              </a:rPr>
              <a:t>hôpital psychiatrique de Witenau en 1930</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a:xfrm>
            <a:off x="685800" y="304800"/>
            <a:ext cx="7772400" cy="762000"/>
          </a:xfrm>
        </p:spPr>
        <p:txBody>
          <a:bodyPr/>
          <a:lstStyle/>
          <a:p>
            <a:r>
              <a:rPr lang="fr-FR" sz="3600">
                <a:latin typeface="Calisto MT" charset="0"/>
              </a:rPr>
              <a:t>Conséquence de la pression budgétaire</a:t>
            </a:r>
            <a:endParaRPr lang="fr-FR">
              <a:latin typeface="Calisto MT" charset="0"/>
            </a:endParaRPr>
          </a:p>
        </p:txBody>
      </p:sp>
      <p:sp>
        <p:nvSpPr>
          <p:cNvPr id="36867" name="Rectangle 3"/>
          <p:cNvSpPr>
            <a:spLocks noGrp="1" noChangeArrowheads="1"/>
          </p:cNvSpPr>
          <p:nvPr>
            <p:ph idx="1"/>
          </p:nvPr>
        </p:nvSpPr>
        <p:spPr>
          <a:xfrm>
            <a:off x="228600" y="1371600"/>
            <a:ext cx="8534400" cy="5029200"/>
          </a:xfrm>
        </p:spPr>
        <p:txBody>
          <a:bodyPr rtlCol="0">
            <a:normAutofit lnSpcReduction="10000"/>
          </a:bodyPr>
          <a:lstStyle/>
          <a:p>
            <a:pPr fontAlgn="auto">
              <a:lnSpc>
                <a:spcPct val="90000"/>
              </a:lnSpc>
              <a:spcAft>
                <a:spcPts val="0"/>
              </a:spcAft>
              <a:buClr>
                <a:schemeClr val="tx1">
                  <a:lumMod val="75000"/>
                  <a:lumOff val="25000"/>
                </a:schemeClr>
              </a:buClr>
              <a:buFont typeface="Arial" pitchFamily="34" charset="0"/>
              <a:buChar char="•"/>
              <a:defRPr/>
            </a:pPr>
            <a:r>
              <a:rPr lang="fr-FR" sz="2800">
                <a:solidFill>
                  <a:schemeClr val="tx1">
                    <a:lumMod val="75000"/>
                    <a:lumOff val="25000"/>
                  </a:schemeClr>
                </a:solidFill>
                <a:latin typeface="Times New Roman" charset="0"/>
                <a:ea typeface="+mn-ea"/>
                <a:cs typeface="+mn-cs"/>
              </a:rPr>
              <a:t>D'une part, "thérapie par le travail"  intensifiée pour rendre les asiles financièrement auto-suffisants, </a:t>
            </a:r>
          </a:p>
          <a:p>
            <a:pPr fontAlgn="auto">
              <a:lnSpc>
                <a:spcPct val="90000"/>
              </a:lnSpc>
              <a:spcAft>
                <a:spcPts val="0"/>
              </a:spcAft>
              <a:buClr>
                <a:schemeClr val="tx1">
                  <a:lumMod val="75000"/>
                  <a:lumOff val="25000"/>
                </a:schemeClr>
              </a:buClr>
              <a:buFont typeface="Arial" pitchFamily="34" charset="0"/>
              <a:buChar char="•"/>
              <a:defRPr/>
            </a:pPr>
            <a:r>
              <a:rPr lang="fr-FR" sz="2800">
                <a:solidFill>
                  <a:schemeClr val="tx1">
                    <a:lumMod val="75000"/>
                    <a:lumOff val="25000"/>
                  </a:schemeClr>
                </a:solidFill>
                <a:latin typeface="Times New Roman" charset="0"/>
                <a:ea typeface="+mn-ea"/>
                <a:cs typeface="+mn-cs"/>
              </a:rPr>
              <a:t>d'autre part, les psychiatres font d'eux-mêmes le tri entre patients "thérapeutisables" (± 20%) et "non-thérapeutisables". </a:t>
            </a:r>
          </a:p>
          <a:p>
            <a:pPr fontAlgn="auto">
              <a:lnSpc>
                <a:spcPct val="90000"/>
              </a:lnSpc>
              <a:spcAft>
                <a:spcPts val="0"/>
              </a:spcAft>
              <a:buClr>
                <a:schemeClr val="tx1">
                  <a:lumMod val="75000"/>
                  <a:lumOff val="25000"/>
                </a:schemeClr>
              </a:buClr>
              <a:buFont typeface="Arial" pitchFamily="34" charset="0"/>
              <a:buChar char="•"/>
              <a:defRPr/>
            </a:pPr>
            <a:r>
              <a:rPr lang="fr-FR" sz="2800">
                <a:solidFill>
                  <a:schemeClr val="tx1">
                    <a:lumMod val="75000"/>
                    <a:lumOff val="25000"/>
                  </a:schemeClr>
                </a:solidFill>
                <a:latin typeface="Times New Roman" charset="0"/>
                <a:ea typeface="+mn-ea"/>
                <a:cs typeface="+mn-cs"/>
              </a:rPr>
              <a:t>Les "thérapeutisables" "bénéficient" de façon intensive de toutes les "thérapies" les plus modernes (choc insuline 1933, choc cardiozol 1935, électrochoc 1938, castration, etc.) et sont stérilisés avant d'être relâchés</a:t>
            </a:r>
          </a:p>
          <a:p>
            <a:pPr fontAlgn="auto">
              <a:lnSpc>
                <a:spcPct val="90000"/>
              </a:lnSpc>
              <a:spcAft>
                <a:spcPts val="0"/>
              </a:spcAft>
              <a:buClr>
                <a:schemeClr val="tx1">
                  <a:lumMod val="75000"/>
                  <a:lumOff val="25000"/>
                </a:schemeClr>
              </a:buClr>
              <a:buFont typeface="Arial" pitchFamily="34" charset="0"/>
              <a:buChar char="•"/>
              <a:defRPr/>
            </a:pPr>
            <a:r>
              <a:rPr lang="fr-FR" sz="2800">
                <a:solidFill>
                  <a:schemeClr val="tx1">
                    <a:lumMod val="75000"/>
                    <a:lumOff val="25000"/>
                  </a:schemeClr>
                </a:solidFill>
                <a:latin typeface="Times New Roman" charset="0"/>
                <a:ea typeface="+mn-ea"/>
                <a:cs typeface="+mn-cs"/>
              </a:rPr>
              <a:t>tandis que les "non-thérapeutisables" deviennent des gêneurs relégués dans des annexes entassés dans des asiles poubelles sans soins médicaux. </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 descr="Ergothérapie022.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85800" y="685800"/>
            <a:ext cx="7772400" cy="4384675"/>
          </a:xfrm>
        </p:spPr>
      </p:pic>
      <p:sp>
        <p:nvSpPr>
          <p:cNvPr id="39940" name="Text Box 4"/>
          <p:cNvSpPr txBox="1">
            <a:spLocks noChangeArrowheads="1"/>
          </p:cNvSpPr>
          <p:nvPr/>
        </p:nvSpPr>
        <p:spPr bwMode="auto">
          <a:xfrm>
            <a:off x="609600" y="5562600"/>
            <a:ext cx="7808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L</a:t>
            </a:r>
            <a:r>
              <a:rPr lang="ja-JP" altLang="fr-FR">
                <a:latin typeface="Arial"/>
                <a:cs typeface="+mn-cs"/>
              </a:rPr>
              <a:t>’</a:t>
            </a:r>
            <a:r>
              <a:rPr lang="fr-FR">
                <a:cs typeface="+mn-cs"/>
              </a:rPr>
              <a:t>ergothérapie aide à réduire les coût des asiles psychiatriques</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r>
              <a:rPr lang="fr-FR" sz="3600">
                <a:latin typeface="Calisto MT" charset="0"/>
              </a:rPr>
              <a:t>Conséquence de la pression budgétaire</a:t>
            </a:r>
          </a:p>
        </p:txBody>
      </p:sp>
      <p:sp>
        <p:nvSpPr>
          <p:cNvPr id="39938" name="Rectangle 3"/>
          <p:cNvSpPr>
            <a:spLocks noGrp="1" noChangeArrowheads="1"/>
          </p:cNvSpPr>
          <p:nvPr>
            <p:ph idx="1"/>
          </p:nvPr>
        </p:nvSpPr>
        <p:spPr/>
        <p:txBody>
          <a:bodyPr/>
          <a:lstStyle/>
          <a:p>
            <a:r>
              <a:rPr lang="fr-FR">
                <a:latin typeface="Times New Roman" charset="0"/>
              </a:rPr>
              <a:t>Dès 1938, divers asiles entreprennent de se débarrasser de ces "incurables" en réduisant leurs rations alimentaires. </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1"/>
          </p:nvPr>
        </p:nvSpPr>
        <p:spPr>
          <a:xfrm>
            <a:off x="685800" y="838200"/>
            <a:ext cx="7772400" cy="5257800"/>
          </a:xfrm>
        </p:spPr>
        <p:txBody>
          <a:bodyPr rtlCol="0">
            <a:normAutofit lnSpcReduction="10000"/>
          </a:bodyPr>
          <a:lstStyle/>
          <a:p>
            <a:pPr fontAlgn="auto">
              <a:spcAft>
                <a:spcPts val="0"/>
              </a:spcAft>
              <a:buClr>
                <a:schemeClr val="tx1">
                  <a:lumMod val="75000"/>
                  <a:lumOff val="25000"/>
                </a:schemeClr>
              </a:buClr>
              <a:buFontTx/>
              <a:buNone/>
              <a:defRPr/>
            </a:pPr>
            <a:r>
              <a:rPr lang="fr-FR" sz="2800">
                <a:solidFill>
                  <a:schemeClr val="tx1">
                    <a:lumMod val="75000"/>
                    <a:lumOff val="25000"/>
                  </a:schemeClr>
                </a:solidFill>
                <a:latin typeface="Times New Roman" charset="0"/>
                <a:ea typeface="+mn-ea"/>
                <a:cs typeface="+mn-cs"/>
              </a:rPr>
              <a:t>2-</a:t>
            </a:r>
            <a:r>
              <a:rPr lang="fr-FR" sz="2800" u="sng">
                <a:solidFill>
                  <a:schemeClr val="tx1">
                    <a:lumMod val="75000"/>
                    <a:lumOff val="25000"/>
                  </a:schemeClr>
                </a:solidFill>
                <a:latin typeface="Times New Roman" charset="0"/>
                <a:ea typeface="+mn-ea"/>
                <a:cs typeface="+mn-cs"/>
              </a:rPr>
              <a:t> Libre-pensée scientiste, matérialiste biologisante (darwinienne) et anticléricale des Monistes.</a:t>
            </a:r>
            <a:r>
              <a:rPr lang="fr-FR" sz="2800">
                <a:solidFill>
                  <a:schemeClr val="tx1">
                    <a:lumMod val="75000"/>
                    <a:lumOff val="25000"/>
                  </a:schemeClr>
                </a:solidFill>
                <a:latin typeface="Times New Roman" charset="0"/>
                <a:ea typeface="+mn-ea"/>
                <a:cs typeface="+mn-cs"/>
              </a:rPr>
              <a:t> </a:t>
            </a:r>
          </a:p>
          <a:p>
            <a:pPr fontAlgn="auto">
              <a:spcAft>
                <a:spcPts val="0"/>
              </a:spcAft>
              <a:buClr>
                <a:schemeClr val="tx1">
                  <a:lumMod val="75000"/>
                  <a:lumOff val="25000"/>
                </a:schemeClr>
              </a:buClr>
              <a:buFontTx/>
              <a:buNone/>
              <a:defRPr/>
            </a:pPr>
            <a:r>
              <a:rPr lang="fr-FR" sz="2800">
                <a:solidFill>
                  <a:schemeClr val="tx1">
                    <a:lumMod val="75000"/>
                    <a:lumOff val="25000"/>
                  </a:schemeClr>
                </a:solidFill>
                <a:latin typeface="Times New Roman" charset="0"/>
                <a:ea typeface="+mn-ea"/>
                <a:cs typeface="+mn-cs"/>
              </a:rPr>
              <a:t>La Ligue moniste, créée en 1906, rassemblait, autours du biologiste darwinien Haeckel et du chimiste Ostwald (Prix Nobel 1909), des </a:t>
            </a:r>
            <a:r>
              <a:rPr lang="fr-FR" sz="2800" u="sng">
                <a:solidFill>
                  <a:schemeClr val="tx1">
                    <a:lumMod val="75000"/>
                    <a:lumOff val="25000"/>
                  </a:schemeClr>
                </a:solidFill>
                <a:latin typeface="Times New Roman" charset="0"/>
                <a:ea typeface="+mn-ea"/>
                <a:cs typeface="+mn-cs"/>
              </a:rPr>
              <a:t>libres-penseurs scientistes et matérialistes biologisants</a:t>
            </a:r>
            <a:r>
              <a:rPr lang="fr-FR" sz="2800">
                <a:solidFill>
                  <a:schemeClr val="tx1">
                    <a:lumMod val="75000"/>
                    <a:lumOff val="25000"/>
                  </a:schemeClr>
                </a:solidFill>
                <a:latin typeface="Times New Roman" charset="0"/>
                <a:ea typeface="+mn-ea"/>
                <a:cs typeface="+mn-cs"/>
              </a:rPr>
              <a:t> généralement </a:t>
            </a:r>
            <a:r>
              <a:rPr lang="fr-FR" sz="2800" u="sng">
                <a:solidFill>
                  <a:schemeClr val="tx1">
                    <a:lumMod val="75000"/>
                    <a:lumOff val="25000"/>
                  </a:schemeClr>
                </a:solidFill>
                <a:latin typeface="Times New Roman" charset="0"/>
                <a:ea typeface="+mn-ea"/>
                <a:cs typeface="+mn-cs"/>
              </a:rPr>
              <a:t>anti-cléricaux.</a:t>
            </a:r>
            <a:r>
              <a:rPr lang="fr-FR" sz="2800">
                <a:solidFill>
                  <a:schemeClr val="tx1">
                    <a:lumMod val="75000"/>
                    <a:lumOff val="25000"/>
                  </a:schemeClr>
                </a:solidFill>
                <a:latin typeface="Times New Roman" charset="0"/>
                <a:ea typeface="+mn-ea"/>
                <a:cs typeface="+mn-cs"/>
              </a:rPr>
              <a:t> </a:t>
            </a:r>
          </a:p>
          <a:p>
            <a:pPr fontAlgn="auto">
              <a:spcAft>
                <a:spcPts val="0"/>
              </a:spcAft>
              <a:buClr>
                <a:schemeClr val="tx1">
                  <a:lumMod val="75000"/>
                  <a:lumOff val="25000"/>
                </a:schemeClr>
              </a:buClr>
              <a:buFontTx/>
              <a:buNone/>
              <a:defRPr/>
            </a:pPr>
            <a:r>
              <a:rPr lang="fr-FR" sz="2800">
                <a:solidFill>
                  <a:schemeClr val="tx1">
                    <a:lumMod val="75000"/>
                    <a:lumOff val="25000"/>
                  </a:schemeClr>
                </a:solidFill>
                <a:latin typeface="Times New Roman" charset="0"/>
                <a:ea typeface="+mn-ea"/>
                <a:cs typeface="+mn-cs"/>
              </a:rPr>
              <a:t>En </a:t>
            </a:r>
            <a:r>
              <a:rPr lang="fr-FR" sz="2800" u="sng">
                <a:solidFill>
                  <a:schemeClr val="tx1">
                    <a:lumMod val="75000"/>
                    <a:lumOff val="25000"/>
                  </a:schemeClr>
                </a:solidFill>
                <a:latin typeface="Times New Roman" charset="0"/>
                <a:ea typeface="+mn-ea"/>
                <a:cs typeface="+mn-cs"/>
              </a:rPr>
              <a:t>1913</a:t>
            </a:r>
            <a:r>
              <a:rPr lang="fr-FR" sz="2800">
                <a:solidFill>
                  <a:schemeClr val="tx1">
                    <a:lumMod val="75000"/>
                    <a:lumOff val="25000"/>
                  </a:schemeClr>
                </a:solidFill>
                <a:latin typeface="Times New Roman" charset="0"/>
                <a:ea typeface="+mn-ea"/>
                <a:cs typeface="+mn-cs"/>
              </a:rPr>
              <a:t>, la revue </a:t>
            </a:r>
            <a:r>
              <a:rPr lang="fr-FR" sz="2800" i="1">
                <a:solidFill>
                  <a:schemeClr val="tx1">
                    <a:lumMod val="75000"/>
                    <a:lumOff val="25000"/>
                  </a:schemeClr>
                </a:solidFill>
                <a:latin typeface="Times New Roman" charset="0"/>
                <a:ea typeface="+mn-ea"/>
                <a:cs typeface="+mn-cs"/>
              </a:rPr>
              <a:t>Das monistische Jahrhundert</a:t>
            </a:r>
            <a:r>
              <a:rPr lang="fr-FR" sz="2800">
                <a:solidFill>
                  <a:schemeClr val="tx1">
                    <a:lumMod val="75000"/>
                    <a:lumOff val="25000"/>
                  </a:schemeClr>
                </a:solidFill>
                <a:latin typeface="Times New Roman" charset="0"/>
                <a:ea typeface="+mn-ea"/>
                <a:cs typeface="+mn-cs"/>
              </a:rPr>
              <a:t>, publia un article d'un membre de la Ligue moniste souffrant d'une maladie incurable où celui-ci plaidait pour le droit à l'euthanasie. </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304800" y="609600"/>
            <a:ext cx="8153400" cy="990600"/>
          </a:xfrm>
        </p:spPr>
        <p:txBody>
          <a:bodyPr/>
          <a:lstStyle/>
          <a:p>
            <a:r>
              <a:rPr lang="fr-FR" b="1" u="sng">
                <a:solidFill>
                  <a:schemeClr val="tx1"/>
                </a:solidFill>
                <a:latin typeface="Times New Roman" charset="0"/>
              </a:rPr>
              <a:t>B- Les 6 principales opérations :</a:t>
            </a:r>
            <a:r>
              <a:rPr lang="fr-FR" b="1">
                <a:solidFill>
                  <a:schemeClr val="tx1"/>
                </a:solidFill>
                <a:latin typeface="Times New Roman" charset="0"/>
              </a:rPr>
              <a:t/>
            </a:r>
            <a:br>
              <a:rPr lang="fr-FR" b="1">
                <a:solidFill>
                  <a:schemeClr val="tx1"/>
                </a:solidFill>
                <a:latin typeface="Times New Roman" charset="0"/>
              </a:rPr>
            </a:br>
            <a:endParaRPr lang="fr-FR">
              <a:solidFill>
                <a:schemeClr val="tx1"/>
              </a:solidFill>
              <a:latin typeface="Times New Roman" charset="0"/>
            </a:endParaRPr>
          </a:p>
        </p:txBody>
      </p:sp>
      <p:sp>
        <p:nvSpPr>
          <p:cNvPr id="40962" name="Rectangle 3"/>
          <p:cNvSpPr>
            <a:spLocks noGrp="1" noChangeArrowheads="1"/>
          </p:cNvSpPr>
          <p:nvPr>
            <p:ph idx="1"/>
          </p:nvPr>
        </p:nvSpPr>
        <p:spPr>
          <a:xfrm>
            <a:off x="685800" y="1447800"/>
            <a:ext cx="7772400" cy="4648200"/>
          </a:xfrm>
        </p:spPr>
        <p:txBody>
          <a:bodyPr/>
          <a:lstStyle/>
          <a:p>
            <a:pPr marL="533400" indent="-533400">
              <a:lnSpc>
                <a:spcPct val="90000"/>
              </a:lnSpc>
              <a:buFont typeface="Times" charset="0"/>
              <a:buAutoNum type="arabicParenR"/>
            </a:pPr>
            <a:r>
              <a:rPr lang="fr-FR" sz="2800" b="1">
                <a:latin typeface="Times New Roman" charset="0"/>
              </a:rPr>
              <a:t>L'euthanasie des enfants (1939-1945)</a:t>
            </a:r>
            <a:r>
              <a:rPr lang="fr-FR" sz="2800">
                <a:latin typeface="Times New Roman" charset="0"/>
              </a:rPr>
              <a:t/>
            </a:r>
            <a:br>
              <a:rPr lang="fr-FR" sz="2800">
                <a:latin typeface="Times New Roman" charset="0"/>
              </a:rPr>
            </a:br>
            <a:r>
              <a:rPr lang="fr-FR" sz="2800">
                <a:latin typeface="Times New Roman" charset="0"/>
              </a:rPr>
              <a:t>Fin 1938: le père d'un enfant aveugle, malformé et handicapé mental s'adresse à Hitler pour obtenir l'autorisation de l'euthanasie. </a:t>
            </a:r>
          </a:p>
          <a:p>
            <a:pPr marL="533400" indent="-533400">
              <a:lnSpc>
                <a:spcPct val="90000"/>
              </a:lnSpc>
            </a:pPr>
            <a:r>
              <a:rPr lang="fr-FR" sz="2800">
                <a:latin typeface="Times New Roman" charset="0"/>
              </a:rPr>
              <a:t>Le Dr. Karl Brandt, médecin personnel de Hitler, est envoyé sur place, à la clinique pédiatrique de l'Université de Leipzig (directeur: Prof. W. Catel). Il autorise les médecins à pratiquer l'euthanasie. </a:t>
            </a:r>
          </a:p>
          <a:p>
            <a:pPr marL="533400" indent="-533400">
              <a:lnSpc>
                <a:spcPct val="90000"/>
              </a:lnSpc>
            </a:pPr>
            <a:r>
              <a:rPr lang="fr-FR" sz="2800">
                <a:latin typeface="Times New Roman" charset="0"/>
              </a:rPr>
              <a:t>Le ministre de la Justice (Gürtner) est informé de ne pas donner suite à d'éventuelles poursuites</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3"/>
          <p:cNvSpPr>
            <a:spLocks noGrp="1" noChangeArrowheads="1"/>
          </p:cNvSpPr>
          <p:nvPr>
            <p:ph idx="1"/>
          </p:nvPr>
        </p:nvSpPr>
        <p:spPr>
          <a:xfrm>
            <a:off x="0" y="381000"/>
            <a:ext cx="8839200" cy="6477000"/>
          </a:xfrm>
        </p:spPr>
        <p:txBody>
          <a:bodyPr/>
          <a:lstStyle/>
          <a:p>
            <a:pPr algn="just">
              <a:lnSpc>
                <a:spcPct val="90000"/>
              </a:lnSpc>
              <a:spcBef>
                <a:spcPts val="600"/>
              </a:spcBef>
              <a:buFontTx/>
              <a:buNone/>
            </a:pPr>
            <a:r>
              <a:rPr lang="fr-FR" sz="2800">
                <a:latin typeface="Times New Roman" charset="0"/>
              </a:rPr>
              <a:t>Février 1939: Un groupe de médecins se voit déléguer par Hitler les pleins pouvoirs si des cas analogues se présentent. Font partie: </a:t>
            </a:r>
          </a:p>
          <a:p>
            <a:pPr lvl="2" algn="just">
              <a:lnSpc>
                <a:spcPct val="90000"/>
              </a:lnSpc>
              <a:buFontTx/>
              <a:buNone/>
            </a:pPr>
            <a:r>
              <a:rPr lang="fr-FR" sz="2800">
                <a:latin typeface="Symbol" charset="0"/>
                <a:cs typeface="Times New Roman" charset="0"/>
                <a:sym typeface="Symbol" charset="0"/>
              </a:rPr>
              <a:t>	</a:t>
            </a:r>
            <a:r>
              <a:rPr lang="fr-FR" sz="2800">
                <a:latin typeface="Times New Roman" charset="0"/>
              </a:rPr>
              <a:t>Dr. Brandt (médecin perso Hitler), </a:t>
            </a:r>
          </a:p>
          <a:p>
            <a:pPr lvl="2">
              <a:lnSpc>
                <a:spcPct val="90000"/>
              </a:lnSpc>
              <a:buFontTx/>
              <a:buNone/>
            </a:pPr>
            <a:r>
              <a:rPr lang="fr-FR" sz="2800">
                <a:latin typeface="Symbol" charset="0"/>
                <a:cs typeface="Times New Roman" charset="0"/>
                <a:sym typeface="Symbol" charset="0"/>
              </a:rPr>
              <a:t>	</a:t>
            </a:r>
            <a:r>
              <a:rPr lang="fr-FR" sz="2800">
                <a:latin typeface="Times New Roman" charset="0"/>
              </a:rPr>
              <a:t>le Dr. H. Linden, directeur du secteur psychiatrique du Département de la Santé au Ministère de l'Intérieur, </a:t>
            </a:r>
          </a:p>
          <a:p>
            <a:pPr lvl="2">
              <a:lnSpc>
                <a:spcPct val="90000"/>
              </a:lnSpc>
              <a:buFontTx/>
              <a:buNone/>
            </a:pPr>
            <a:r>
              <a:rPr lang="fr-FR" sz="2800">
                <a:latin typeface="Symbol" charset="0"/>
                <a:cs typeface="Times New Roman" charset="0"/>
                <a:sym typeface="Symbol" charset="0"/>
              </a:rPr>
              <a:t>	</a:t>
            </a:r>
            <a:r>
              <a:rPr lang="fr-FR" sz="2800">
                <a:latin typeface="Times New Roman" charset="0"/>
              </a:rPr>
              <a:t>le Dr. H. Unger (partisan de l'euthanasie dont le livre servira de trame au film pro-euthanasie </a:t>
            </a:r>
            <a:r>
              <a:rPr lang="fr-FR" sz="2800" i="1">
                <a:latin typeface="Times New Roman" charset="0"/>
              </a:rPr>
              <a:t>J'accuse</a:t>
            </a:r>
            <a:r>
              <a:rPr lang="fr-FR" sz="2800">
                <a:latin typeface="Times New Roman" charset="0"/>
              </a:rPr>
              <a:t>), </a:t>
            </a:r>
          </a:p>
          <a:p>
            <a:pPr algn="just">
              <a:lnSpc>
                <a:spcPct val="90000"/>
              </a:lnSpc>
              <a:spcBef>
                <a:spcPts val="600"/>
              </a:spcBef>
              <a:buFontTx/>
              <a:buNone/>
            </a:pPr>
            <a:r>
              <a:rPr lang="fr-FR" sz="2800">
                <a:latin typeface="Times New Roman" charset="0"/>
              </a:rPr>
              <a:t>et 3 pédiatres renommés :</a:t>
            </a:r>
          </a:p>
          <a:p>
            <a:pPr lvl="2" algn="just">
              <a:lnSpc>
                <a:spcPct val="90000"/>
              </a:lnSpc>
              <a:buFontTx/>
              <a:buNone/>
            </a:pPr>
            <a:r>
              <a:rPr lang="fr-FR" sz="2800">
                <a:latin typeface="Symbol" charset="0"/>
                <a:cs typeface="Times New Roman" charset="0"/>
                <a:sym typeface="Symbol" charset="0"/>
              </a:rPr>
              <a:t>	</a:t>
            </a:r>
            <a:r>
              <a:rPr lang="fr-FR" sz="2800">
                <a:latin typeface="Calisto MT" charset="0"/>
              </a:rPr>
              <a:t>le Prof. W. Catel, titulaire de la chaire de pédiatrie de la Faculté de Leipzig</a:t>
            </a:r>
          </a:p>
          <a:p>
            <a:pPr lvl="2" algn="just">
              <a:lnSpc>
                <a:spcPct val="90000"/>
              </a:lnSpc>
              <a:buFontTx/>
              <a:buNone/>
            </a:pPr>
            <a:r>
              <a:rPr lang="fr-FR" sz="2800">
                <a:latin typeface="Symbol" charset="0"/>
                <a:cs typeface="Times New Roman" charset="0"/>
                <a:sym typeface="Symbol" charset="0"/>
              </a:rPr>
              <a:t>	</a:t>
            </a:r>
            <a:r>
              <a:rPr lang="fr-FR" sz="2800">
                <a:latin typeface="Calisto MT" charset="0"/>
              </a:rPr>
              <a:t>le pédiatre Dr. E. Wentzler, </a:t>
            </a:r>
          </a:p>
          <a:p>
            <a:pPr lvl="2" algn="just">
              <a:lnSpc>
                <a:spcPct val="90000"/>
              </a:lnSpc>
              <a:buFontTx/>
              <a:buNone/>
            </a:pPr>
            <a:r>
              <a:rPr lang="fr-FR" sz="2800">
                <a:latin typeface="Symbol" charset="0"/>
                <a:cs typeface="Times New Roman" charset="0"/>
                <a:sym typeface="Symbol" charset="0"/>
              </a:rPr>
              <a:t>	</a:t>
            </a:r>
            <a:r>
              <a:rPr lang="fr-FR" sz="2800">
                <a:latin typeface="Calisto MT" charset="0"/>
              </a:rPr>
              <a:t>le pédo-psychiatre Dr. H. Heinze. </a:t>
            </a:r>
          </a:p>
          <a:p>
            <a:pPr>
              <a:lnSpc>
                <a:spcPct val="90000"/>
              </a:lnSpc>
            </a:pPr>
            <a:endParaRPr lang="fr-FR" sz="2800">
              <a:latin typeface="Calisto MT" charset="0"/>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 descr="Werner Catel019.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23825" y="0"/>
            <a:ext cx="4862513" cy="6858000"/>
          </a:xfrm>
        </p:spPr>
      </p:pic>
      <p:sp>
        <p:nvSpPr>
          <p:cNvPr id="43012" name="Text Box 4"/>
          <p:cNvSpPr txBox="1">
            <a:spLocks noChangeArrowheads="1"/>
          </p:cNvSpPr>
          <p:nvPr/>
        </p:nvSpPr>
        <p:spPr bwMode="auto">
          <a:xfrm>
            <a:off x="5470525" y="1279525"/>
            <a:ext cx="341471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Werner Catel (1894-1981)</a:t>
            </a:r>
          </a:p>
          <a:p>
            <a:pPr>
              <a:defRPr/>
            </a:pPr>
            <a:r>
              <a:rPr lang="fr-FR">
                <a:cs typeface="+mn-cs"/>
              </a:rPr>
              <a:t>Prof. pédiatrie </a:t>
            </a:r>
          </a:p>
          <a:p>
            <a:pPr>
              <a:defRPr/>
            </a:pPr>
            <a:r>
              <a:rPr lang="fr-FR">
                <a:cs typeface="+mn-cs"/>
              </a:rPr>
              <a:t>Leipzig 1933-1946, </a:t>
            </a:r>
          </a:p>
          <a:p>
            <a:pPr>
              <a:defRPr/>
            </a:pPr>
            <a:r>
              <a:rPr lang="fr-FR">
                <a:cs typeface="+mn-cs"/>
              </a:rPr>
              <a:t>puis Kiel 1954-1960</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3" descr="Heinze &amp; enfant029.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762000"/>
            <a:ext cx="4613275" cy="5486400"/>
          </a:xfrm>
        </p:spPr>
      </p:pic>
      <p:sp>
        <p:nvSpPr>
          <p:cNvPr id="54276" name="Text Box 4"/>
          <p:cNvSpPr txBox="1">
            <a:spLocks noChangeArrowheads="1"/>
          </p:cNvSpPr>
          <p:nvPr/>
        </p:nvSpPr>
        <p:spPr bwMode="auto">
          <a:xfrm>
            <a:off x="4851400" y="1066800"/>
            <a:ext cx="39878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fr-FR">
                <a:cs typeface="+mn-cs"/>
              </a:rPr>
              <a:t>Ernst Wentzler, directeur d</a:t>
            </a:r>
            <a:r>
              <a:rPr lang="ja-JP" altLang="fr-FR">
                <a:latin typeface="Arial"/>
                <a:cs typeface="+mn-cs"/>
              </a:rPr>
              <a:t>’</a:t>
            </a:r>
            <a:r>
              <a:rPr lang="fr-FR">
                <a:cs typeface="+mn-cs"/>
              </a:rPr>
              <a:t>une clinique pédiatrique privée renommée à Berlin. Il a développé des méthodes pour traiter les enfants prématurés (dont un incubateur appelé le « Chauffeur Wentzler »)  et certaines malformations congénitales. En même temps partisan de l</a:t>
            </a:r>
            <a:r>
              <a:rPr lang="ja-JP" altLang="fr-FR">
                <a:latin typeface="Arial"/>
                <a:cs typeface="+mn-cs"/>
              </a:rPr>
              <a:t>’</a:t>
            </a:r>
            <a:r>
              <a:rPr lang="fr-FR">
                <a:cs typeface="+mn-cs"/>
              </a:rPr>
              <a:t>euthanasie des « incurables ».  </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027" descr="&#10;Heinze033.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0"/>
            <a:ext cx="5975350" cy="6858000"/>
          </a:xfrm>
        </p:spPr>
      </p:pic>
      <p:sp>
        <p:nvSpPr>
          <p:cNvPr id="95236" name="Text Box 1028"/>
          <p:cNvSpPr txBox="1">
            <a:spLocks noChangeArrowheads="1"/>
          </p:cNvSpPr>
          <p:nvPr/>
        </p:nvSpPr>
        <p:spPr bwMode="auto">
          <a:xfrm>
            <a:off x="6629400" y="1828800"/>
            <a:ext cx="2286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fr-FR">
                <a:cs typeface="+mn-cs"/>
              </a:rPr>
              <a:t>Le pédo-psychiatre Pr. Hans Heinze</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685800" y="609600"/>
            <a:ext cx="7772400" cy="609600"/>
          </a:xfrm>
        </p:spPr>
        <p:txBody>
          <a:bodyPr/>
          <a:lstStyle/>
          <a:p>
            <a:r>
              <a:rPr lang="fr-FR">
                <a:latin typeface="Calisto MT" charset="0"/>
              </a:rPr>
              <a:t>Euthanasie des enfants</a:t>
            </a:r>
          </a:p>
        </p:txBody>
      </p:sp>
      <p:sp>
        <p:nvSpPr>
          <p:cNvPr id="46082" name="Rectangle 3"/>
          <p:cNvSpPr>
            <a:spLocks noGrp="1" noChangeArrowheads="1"/>
          </p:cNvSpPr>
          <p:nvPr>
            <p:ph idx="1"/>
          </p:nvPr>
        </p:nvSpPr>
        <p:spPr>
          <a:xfrm>
            <a:off x="0" y="1524000"/>
            <a:ext cx="8763000" cy="5334000"/>
          </a:xfrm>
        </p:spPr>
        <p:txBody>
          <a:bodyPr/>
          <a:lstStyle/>
          <a:p>
            <a:pPr algn="just">
              <a:lnSpc>
                <a:spcPct val="90000"/>
              </a:lnSpc>
              <a:spcBef>
                <a:spcPts val="600"/>
              </a:spcBef>
              <a:buFontTx/>
              <a:buNone/>
            </a:pPr>
            <a:r>
              <a:rPr lang="fr-FR" sz="2800">
                <a:latin typeface="Calisto MT" charset="0"/>
              </a:rPr>
              <a:t>Le groupe est baptisé: «Comité du Reich pour le recensement scientifique des pathologies graves héréditaires et congénitales». </a:t>
            </a:r>
          </a:p>
          <a:p>
            <a:pPr algn="just">
              <a:lnSpc>
                <a:spcPct val="90000"/>
              </a:lnSpc>
              <a:spcBef>
                <a:spcPts val="600"/>
              </a:spcBef>
              <a:buFontTx/>
              <a:buNone/>
            </a:pPr>
            <a:r>
              <a:rPr lang="fr-FR" sz="2800">
                <a:latin typeface="Calisto MT" charset="0"/>
              </a:rPr>
              <a:t>En août 1939, circulaire envoyée: les sages-femmes, gynécologues, pédiatres et autres médecins doivent systématiquement signaler au «Comité du Reich» les cas suivant: </a:t>
            </a:r>
          </a:p>
          <a:p>
            <a:pPr lvl="2" algn="just">
              <a:lnSpc>
                <a:spcPct val="90000"/>
              </a:lnSpc>
              <a:buFontTx/>
              <a:buNone/>
            </a:pPr>
            <a:r>
              <a:rPr lang="fr-FR" sz="2800">
                <a:latin typeface="Calisto MT" charset="0"/>
                <a:cs typeface="Times New Roman" charset="0"/>
              </a:rPr>
              <a:t>1)	</a:t>
            </a:r>
            <a:r>
              <a:rPr lang="fr-FR" sz="2800">
                <a:latin typeface="Calisto MT" charset="0"/>
              </a:rPr>
              <a:t>handicap mental sérieux &amp; "mongolisme"; </a:t>
            </a:r>
          </a:p>
          <a:p>
            <a:pPr lvl="2" algn="just">
              <a:lnSpc>
                <a:spcPct val="90000"/>
              </a:lnSpc>
              <a:buFontTx/>
              <a:buNone/>
            </a:pPr>
            <a:r>
              <a:rPr lang="fr-FR" sz="2800">
                <a:latin typeface="Calisto MT" charset="0"/>
                <a:cs typeface="Times New Roman" charset="0"/>
              </a:rPr>
              <a:t>2)	</a:t>
            </a:r>
            <a:r>
              <a:rPr lang="fr-FR" sz="2800">
                <a:latin typeface="Calisto MT" charset="0"/>
              </a:rPr>
              <a:t>microcéphalie; </a:t>
            </a:r>
          </a:p>
          <a:p>
            <a:pPr lvl="2" algn="just">
              <a:lnSpc>
                <a:spcPct val="90000"/>
              </a:lnSpc>
              <a:buFontTx/>
              <a:buNone/>
            </a:pPr>
            <a:r>
              <a:rPr lang="fr-FR" sz="2800">
                <a:latin typeface="Calisto MT" charset="0"/>
                <a:cs typeface="Times New Roman" charset="0"/>
              </a:rPr>
              <a:t>3)	</a:t>
            </a:r>
            <a:r>
              <a:rPr lang="fr-FR" sz="2800">
                <a:latin typeface="Calisto MT" charset="0"/>
              </a:rPr>
              <a:t>hydrocéphalie; </a:t>
            </a:r>
          </a:p>
          <a:p>
            <a:pPr lvl="2" algn="just">
              <a:lnSpc>
                <a:spcPct val="90000"/>
              </a:lnSpc>
              <a:buFontTx/>
              <a:buNone/>
            </a:pPr>
            <a:r>
              <a:rPr lang="fr-FR" sz="2800">
                <a:latin typeface="Calisto MT" charset="0"/>
                <a:cs typeface="Times New Roman" charset="0"/>
              </a:rPr>
              <a:t>4)	</a:t>
            </a:r>
            <a:r>
              <a:rPr lang="fr-FR" sz="2800">
                <a:latin typeface="Calisto MT" charset="0"/>
              </a:rPr>
              <a:t>malformations congénitales; paralysies infantiles dont maladie de Little. </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3" descr="Circul Euthanasie enfants.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t="22954" b="22954"/>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a:xfrm>
            <a:off x="685800" y="609600"/>
            <a:ext cx="7772400" cy="914400"/>
          </a:xfrm>
        </p:spPr>
        <p:txBody>
          <a:bodyPr/>
          <a:lstStyle/>
          <a:p>
            <a:r>
              <a:rPr lang="fr-FR">
                <a:latin typeface="Calisto MT" charset="0"/>
              </a:rPr>
              <a:t>Euthanasie des enfants</a:t>
            </a:r>
          </a:p>
        </p:txBody>
      </p:sp>
      <p:sp>
        <p:nvSpPr>
          <p:cNvPr id="48130" name="Rectangle 3"/>
          <p:cNvSpPr>
            <a:spLocks noGrp="1" noChangeArrowheads="1"/>
          </p:cNvSpPr>
          <p:nvPr>
            <p:ph idx="1"/>
          </p:nvPr>
        </p:nvSpPr>
        <p:spPr/>
        <p:txBody>
          <a:bodyPr/>
          <a:lstStyle/>
          <a:p>
            <a:pPr>
              <a:lnSpc>
                <a:spcPct val="90000"/>
              </a:lnSpc>
            </a:pPr>
            <a:r>
              <a:rPr lang="fr-FR" sz="2800">
                <a:latin typeface="New York" charset="0"/>
              </a:rPr>
              <a:t>Les enfants concernés doivent obligatoirement être signalés jusqu'à l'âge de 3 ans. </a:t>
            </a:r>
          </a:p>
          <a:p>
            <a:pPr>
              <a:lnSpc>
                <a:spcPct val="90000"/>
              </a:lnSpc>
            </a:pPr>
            <a:r>
              <a:rPr lang="fr-FR" sz="2800">
                <a:latin typeface="New York" charset="0"/>
              </a:rPr>
              <a:t>Les sages-femmes reçoivent une indemnité de 2 RM par enfant signalé.</a:t>
            </a:r>
          </a:p>
          <a:p>
            <a:pPr>
              <a:lnSpc>
                <a:spcPct val="90000"/>
              </a:lnSpc>
            </a:pPr>
            <a:r>
              <a:rPr lang="fr-FR" sz="2800">
                <a:latin typeface="New York" charset="0"/>
              </a:rPr>
              <a:t>Les dossiers médicaux des enfants sont examinés par trois principaux experts en pédiatrie: Prof. W. Catel, Prof. Heinze et Dr. Wentzler. </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685800" y="304800"/>
            <a:ext cx="7772400" cy="838200"/>
          </a:xfrm>
        </p:spPr>
        <p:txBody>
          <a:bodyPr/>
          <a:lstStyle/>
          <a:p>
            <a:r>
              <a:rPr lang="fr-FR">
                <a:latin typeface="Calisto MT" charset="0"/>
              </a:rPr>
              <a:t>Euthanasie des enfants</a:t>
            </a:r>
          </a:p>
        </p:txBody>
      </p:sp>
      <p:sp>
        <p:nvSpPr>
          <p:cNvPr id="49154" name="Rectangle 3"/>
          <p:cNvSpPr>
            <a:spLocks noGrp="1" noChangeArrowheads="1"/>
          </p:cNvSpPr>
          <p:nvPr>
            <p:ph idx="1"/>
          </p:nvPr>
        </p:nvSpPr>
        <p:spPr>
          <a:xfrm>
            <a:off x="685800" y="1371600"/>
            <a:ext cx="7772400" cy="4724400"/>
          </a:xfrm>
        </p:spPr>
        <p:txBody>
          <a:bodyPr/>
          <a:lstStyle/>
          <a:p>
            <a:r>
              <a:rPr lang="fr-FR" sz="2800">
                <a:latin typeface="New York" charset="0"/>
              </a:rPr>
              <a:t>Officiellement, les enfants sélectionnés sont ensuite envoyés dans un des 30 "centres pédiatriques" chargés de les euthanasier après examen scientifique.</a:t>
            </a:r>
          </a:p>
          <a:p>
            <a:r>
              <a:rPr lang="fr-FR" sz="2800">
                <a:latin typeface="New York" charset="0"/>
              </a:rPr>
              <a:t> Parmi ces 30 centres dirigés par des médecins, 2 au moins sont dirigés par des professeurs universitaires: Prof. Catel à la clinique pédiatrique de l'Université de Leipzig et Prof. Kloos (U. Iéna) à l'asile de Stadtroda. </a:t>
            </a:r>
            <a:endParaRPr lang="fr-FR" sz="2800">
              <a:latin typeface="Calisto MT" charset="0"/>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lstStyle/>
          <a:p>
            <a:r>
              <a:rPr lang="fr-FR">
                <a:latin typeface="Calisto MT" charset="0"/>
              </a:rPr>
              <a:t>Les 30 centres d</a:t>
            </a:r>
            <a:r>
              <a:rPr lang="ja-JP" altLang="fr-FR">
                <a:latin typeface="Arial" charset="0"/>
                <a:ea typeface="ＭＳ 明朝" charset="0"/>
                <a:cs typeface="ＭＳ 明朝" charset="0"/>
              </a:rPr>
              <a:t>’</a:t>
            </a:r>
            <a:r>
              <a:rPr lang="fr-FR" altLang="ja-JP">
                <a:latin typeface="Calisto MT" charset="0"/>
              </a:rPr>
              <a:t>euthanasie des enfants</a:t>
            </a:r>
            <a:endParaRPr lang="fr-FR">
              <a:latin typeface="Calisto MT" charset="0"/>
            </a:endParaRPr>
          </a:p>
        </p:txBody>
      </p:sp>
      <p:sp>
        <p:nvSpPr>
          <p:cNvPr id="50178" name="Rectangle 3"/>
          <p:cNvSpPr>
            <a:spLocks noGrp="1" noChangeArrowheads="1"/>
          </p:cNvSpPr>
          <p:nvPr>
            <p:ph idx="1"/>
          </p:nvPr>
        </p:nvSpPr>
        <p:spPr/>
        <p:txBody>
          <a:bodyPr/>
          <a:lstStyle/>
          <a:p>
            <a:pPr>
              <a:lnSpc>
                <a:spcPct val="90000"/>
              </a:lnSpc>
            </a:pPr>
            <a:r>
              <a:rPr lang="fr-FR" sz="2800">
                <a:latin typeface="New York" charset="0"/>
              </a:rPr>
              <a:t>Les enfants handicapés sont euthanasiés par surdoses médicamenteuses au moyen de comprimés de Luminal matin et soir jusqu'à ce que mort s'ensuive - ce qui prenait en général 2-3 jours. </a:t>
            </a:r>
          </a:p>
          <a:p>
            <a:pPr>
              <a:lnSpc>
                <a:spcPct val="90000"/>
              </a:lnSpc>
            </a:pPr>
            <a:r>
              <a:rPr lang="fr-FR" sz="2800">
                <a:latin typeface="New York" charset="0"/>
              </a:rPr>
              <a:t>Les cas récalcitrants sont tués par une injection de morphine mélangée à de la scopolamine. </a:t>
            </a:r>
          </a:p>
          <a:p>
            <a:pPr>
              <a:lnSpc>
                <a:spcPct val="90000"/>
              </a:lnSpc>
            </a:pPr>
            <a:endParaRPr lang="fr-FR" sz="2800">
              <a:latin typeface="Calisto MT"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title"/>
          </p:nvPr>
        </p:nvSpPr>
        <p:spPr>
          <a:xfrm>
            <a:off x="685800" y="609600"/>
            <a:ext cx="7772400" cy="990600"/>
          </a:xfrm>
        </p:spPr>
        <p:txBody>
          <a:bodyPr/>
          <a:lstStyle/>
          <a:p>
            <a:r>
              <a:rPr lang="fr-FR">
                <a:latin typeface="Calisto MT" charset="0"/>
              </a:rPr>
              <a:t>Le débat de 1913 Monistes</a:t>
            </a:r>
          </a:p>
        </p:txBody>
      </p:sp>
      <p:sp>
        <p:nvSpPr>
          <p:cNvPr id="6147" name="Rectangle 3"/>
          <p:cNvSpPr>
            <a:spLocks noGrp="1" noChangeArrowheads="1"/>
          </p:cNvSpPr>
          <p:nvPr>
            <p:ph idx="1"/>
          </p:nvPr>
        </p:nvSpPr>
        <p:spPr/>
        <p:txBody>
          <a:bodyPr rtlCol="0">
            <a:normAutofit fontScale="92500"/>
          </a:bodyPr>
          <a:lstStyle/>
          <a:p>
            <a:pPr fontAlgn="auto">
              <a:spcAft>
                <a:spcPts val="0"/>
              </a:spcAft>
              <a:buClr>
                <a:schemeClr val="tx1">
                  <a:lumMod val="75000"/>
                  <a:lumOff val="25000"/>
                </a:schemeClr>
              </a:buClr>
              <a:buFontTx/>
              <a:buNone/>
              <a:defRPr/>
            </a:pPr>
            <a:r>
              <a:rPr lang="fr-FR" sz="2800">
                <a:solidFill>
                  <a:schemeClr val="tx1">
                    <a:lumMod val="75000"/>
                    <a:lumOff val="25000"/>
                  </a:schemeClr>
                </a:solidFill>
                <a:latin typeface="Times New Roman" charset="0"/>
                <a:ea typeface="+mn-ea"/>
                <a:cs typeface="+mn-cs"/>
              </a:rPr>
              <a:t>La revue de la Ligue milita pour le droit à l'euthanasie </a:t>
            </a:r>
            <a:r>
              <a:rPr lang="fr-FR" sz="2800" u="sng">
                <a:solidFill>
                  <a:schemeClr val="tx1">
                    <a:lumMod val="75000"/>
                    <a:lumOff val="25000"/>
                  </a:schemeClr>
                </a:solidFill>
                <a:latin typeface="Times New Roman" charset="0"/>
                <a:ea typeface="+mn-ea"/>
                <a:cs typeface="+mn-cs"/>
              </a:rPr>
              <a:t>volontaire</a:t>
            </a:r>
            <a:r>
              <a:rPr lang="fr-FR" sz="2800">
                <a:solidFill>
                  <a:schemeClr val="tx1">
                    <a:lumMod val="75000"/>
                    <a:lumOff val="25000"/>
                  </a:schemeClr>
                </a:solidFill>
                <a:latin typeface="Times New Roman" charset="0"/>
                <a:ea typeface="+mn-ea"/>
                <a:cs typeface="+mn-cs"/>
              </a:rPr>
              <a:t> et lança, avec un </a:t>
            </a:r>
            <a:r>
              <a:rPr lang="fr-FR" sz="2800" u="sng">
                <a:solidFill>
                  <a:schemeClr val="tx1">
                    <a:lumMod val="75000"/>
                    <a:lumOff val="25000"/>
                  </a:schemeClr>
                </a:solidFill>
                <a:latin typeface="Times New Roman" charset="0"/>
                <a:ea typeface="+mn-ea"/>
                <a:cs typeface="+mn-cs"/>
              </a:rPr>
              <a:t>projet de loi</a:t>
            </a:r>
            <a:r>
              <a:rPr lang="fr-FR" sz="2800">
                <a:solidFill>
                  <a:schemeClr val="tx1">
                    <a:lumMod val="75000"/>
                    <a:lumOff val="25000"/>
                  </a:schemeClr>
                </a:solidFill>
                <a:latin typeface="Times New Roman" charset="0"/>
                <a:ea typeface="+mn-ea"/>
                <a:cs typeface="+mn-cs"/>
              </a:rPr>
              <a:t>, un </a:t>
            </a:r>
            <a:r>
              <a:rPr lang="fr-FR" sz="2800" u="sng">
                <a:solidFill>
                  <a:schemeClr val="tx1">
                    <a:lumMod val="75000"/>
                    <a:lumOff val="25000"/>
                  </a:schemeClr>
                </a:solidFill>
                <a:latin typeface="Times New Roman" charset="0"/>
                <a:ea typeface="+mn-ea"/>
                <a:cs typeface="+mn-cs"/>
              </a:rPr>
              <a:t>débat sur la question</a:t>
            </a:r>
            <a:r>
              <a:rPr lang="fr-FR" sz="2800">
                <a:solidFill>
                  <a:schemeClr val="tx1">
                    <a:lumMod val="75000"/>
                    <a:lumOff val="25000"/>
                  </a:schemeClr>
                </a:solidFill>
                <a:latin typeface="Times New Roman" charset="0"/>
                <a:ea typeface="+mn-ea"/>
                <a:cs typeface="+mn-cs"/>
              </a:rPr>
              <a:t>.</a:t>
            </a:r>
          </a:p>
          <a:p>
            <a:pPr fontAlgn="auto">
              <a:spcAft>
                <a:spcPts val="0"/>
              </a:spcAft>
              <a:buClr>
                <a:schemeClr val="tx1">
                  <a:lumMod val="75000"/>
                  <a:lumOff val="25000"/>
                </a:schemeClr>
              </a:buClr>
              <a:buFontTx/>
              <a:buNone/>
              <a:defRPr/>
            </a:pPr>
            <a:r>
              <a:rPr lang="fr-FR" sz="2800">
                <a:solidFill>
                  <a:schemeClr val="tx1">
                    <a:lumMod val="75000"/>
                    <a:lumOff val="25000"/>
                  </a:schemeClr>
                </a:solidFill>
                <a:latin typeface="Times New Roman" charset="0"/>
                <a:ea typeface="+mn-ea"/>
                <a:cs typeface="+mn-cs"/>
              </a:rPr>
              <a:t> Les monistes se firent un plaisir de faire de la "mort de raison" un nouveau cheval de bataille contre les Églises. Veulent démystifier le caractère sacré de la vie humaine, récuser la conception d</a:t>
            </a:r>
            <a:r>
              <a:rPr lang="ja-JP" altLang="fr-FR" sz="2800">
                <a:solidFill>
                  <a:schemeClr val="tx1">
                    <a:lumMod val="75000"/>
                    <a:lumOff val="25000"/>
                  </a:schemeClr>
                </a:solidFill>
                <a:latin typeface="Arial"/>
                <a:ea typeface="+mn-ea"/>
                <a:cs typeface="+mn-cs"/>
              </a:rPr>
              <a:t>’</a:t>
            </a:r>
            <a:r>
              <a:rPr lang="fr-FR" sz="2800">
                <a:solidFill>
                  <a:schemeClr val="tx1">
                    <a:lumMod val="75000"/>
                    <a:lumOff val="25000"/>
                  </a:schemeClr>
                </a:solidFill>
                <a:latin typeface="Times New Roman" charset="0"/>
                <a:ea typeface="+mn-ea"/>
                <a:cs typeface="+mn-cs"/>
              </a:rPr>
              <a:t>une valeur salvatrice de la souffrance, et dénoncer l</a:t>
            </a:r>
            <a:r>
              <a:rPr lang="ja-JP" altLang="fr-FR" sz="2800">
                <a:solidFill>
                  <a:schemeClr val="tx1">
                    <a:lumMod val="75000"/>
                    <a:lumOff val="25000"/>
                  </a:schemeClr>
                </a:solidFill>
                <a:latin typeface="Arial"/>
                <a:ea typeface="+mn-ea"/>
                <a:cs typeface="+mn-cs"/>
              </a:rPr>
              <a:t>’</a:t>
            </a:r>
            <a:r>
              <a:rPr lang="fr-FR" sz="2800">
                <a:solidFill>
                  <a:schemeClr val="tx1">
                    <a:lumMod val="75000"/>
                    <a:lumOff val="25000"/>
                  </a:schemeClr>
                </a:solidFill>
                <a:latin typeface="Times New Roman" charset="0"/>
                <a:ea typeface="+mn-ea"/>
                <a:cs typeface="+mn-cs"/>
              </a:rPr>
              <a:t>interdiction chrétienne du suicide assisté. </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descr="Luminal027.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t="27023" b="27023"/>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3" descr="Euthanasie enfants-1.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09600" y="0"/>
            <a:ext cx="3702050" cy="5486400"/>
          </a:xfrm>
        </p:spPr>
      </p:pic>
      <p:pic>
        <p:nvPicPr>
          <p:cNvPr id="52226" name="Picture 4" descr="Euthanasie enfants-2.jpg                                       000BC618Macintosh HD                   BDC015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685800"/>
            <a:ext cx="37496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5"/>
          <p:cNvSpPr txBox="1">
            <a:spLocks noChangeArrowheads="1"/>
          </p:cNvSpPr>
          <p:nvPr/>
        </p:nvSpPr>
        <p:spPr bwMode="auto">
          <a:xfrm>
            <a:off x="6553200" y="6035675"/>
            <a:ext cx="2133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fr-FR">
                <a:cs typeface="+mn-cs"/>
              </a:rPr>
              <a:t>Edith F., Vienne</a:t>
            </a:r>
          </a:p>
        </p:txBody>
      </p:sp>
      <p:sp>
        <p:nvSpPr>
          <p:cNvPr id="51206" name="Text Box 6"/>
          <p:cNvSpPr txBox="1">
            <a:spLocks noChangeArrowheads="1"/>
          </p:cNvSpPr>
          <p:nvPr/>
        </p:nvSpPr>
        <p:spPr bwMode="auto">
          <a:xfrm>
            <a:off x="0" y="5791200"/>
            <a:ext cx="52562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Norbert P. tué à la clinique psychiatrique </a:t>
            </a:r>
          </a:p>
          <a:p>
            <a:pPr>
              <a:defRPr/>
            </a:pPr>
            <a:r>
              <a:rPr lang="fr-FR">
                <a:cs typeface="+mn-cs"/>
              </a:rPr>
              <a:t>de Witenau à Berlin</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 descr="Euthanasie enfants-3a.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990600" y="0"/>
            <a:ext cx="4887913" cy="6858000"/>
          </a:xfrm>
        </p:spPr>
      </p:pic>
      <p:sp>
        <p:nvSpPr>
          <p:cNvPr id="55300" name="Text Box 4"/>
          <p:cNvSpPr txBox="1">
            <a:spLocks noChangeArrowheads="1"/>
          </p:cNvSpPr>
          <p:nvPr/>
        </p:nvSpPr>
        <p:spPr bwMode="auto">
          <a:xfrm>
            <a:off x="6096000" y="1447800"/>
            <a:ext cx="26670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fr-FR">
                <a:cs typeface="+mn-cs"/>
              </a:rPr>
              <a:t>Enfant handicapé</a:t>
            </a:r>
          </a:p>
          <a:p>
            <a:pPr>
              <a:defRPr/>
            </a:pPr>
            <a:r>
              <a:rPr lang="fr-FR">
                <a:cs typeface="+mn-cs"/>
              </a:rPr>
              <a:t>avant euthanasie</a:t>
            </a:r>
          </a:p>
          <a:p>
            <a:pPr>
              <a:defRPr/>
            </a:pPr>
            <a:r>
              <a:rPr lang="fr-FR">
                <a:cs typeface="+mn-cs"/>
              </a:rPr>
              <a:t>à l</a:t>
            </a:r>
            <a:r>
              <a:rPr lang="ja-JP" altLang="fr-FR">
                <a:latin typeface="Arial"/>
                <a:cs typeface="+mn-cs"/>
              </a:rPr>
              <a:t>’</a:t>
            </a:r>
            <a:r>
              <a:rPr lang="fr-FR">
                <a:cs typeface="+mn-cs"/>
              </a:rPr>
              <a:t>asile d</a:t>
            </a:r>
            <a:r>
              <a:rPr lang="ja-JP" altLang="fr-FR">
                <a:latin typeface="Arial"/>
                <a:cs typeface="+mn-cs"/>
              </a:rPr>
              <a:t>’</a:t>
            </a:r>
            <a:r>
              <a:rPr lang="fr-FR">
                <a:cs typeface="+mn-cs"/>
              </a:rPr>
              <a:t>Eichberg vers 1941</a:t>
            </a:r>
          </a:p>
          <a:p>
            <a:pPr>
              <a:defRPr/>
            </a:pPr>
            <a:r>
              <a:rPr lang="fr-FR">
                <a:cs typeface="+mn-cs"/>
              </a:rPr>
              <a:t> et envoi de son cerveau pour analyse à l</a:t>
            </a:r>
            <a:r>
              <a:rPr lang="ja-JP" altLang="fr-FR">
                <a:latin typeface="Arial"/>
                <a:cs typeface="+mn-cs"/>
              </a:rPr>
              <a:t>’</a:t>
            </a:r>
            <a:r>
              <a:rPr lang="fr-FR">
                <a:cs typeface="+mn-cs"/>
              </a:rPr>
              <a:t>Université d</a:t>
            </a:r>
            <a:r>
              <a:rPr lang="ja-JP" altLang="fr-FR">
                <a:latin typeface="Arial"/>
                <a:cs typeface="+mn-cs"/>
              </a:rPr>
              <a:t>’</a:t>
            </a:r>
            <a:r>
              <a:rPr lang="fr-FR">
                <a:cs typeface="+mn-cs"/>
              </a:rPr>
              <a:t>Heidelberg </a:t>
            </a:r>
          </a:p>
          <a:p>
            <a:pPr>
              <a:defRPr/>
            </a:pPr>
            <a:r>
              <a:rPr lang="fr-FR">
                <a:cs typeface="+mn-cs"/>
              </a:rPr>
              <a:t>(Pr. Carl Schneider)</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3" descr="Euthanasie enfants-4.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762000" y="0"/>
            <a:ext cx="5472113" cy="6858000"/>
          </a:xfrm>
        </p:spPr>
      </p:pic>
      <p:sp>
        <p:nvSpPr>
          <p:cNvPr id="56324" name="Text Box 4"/>
          <p:cNvSpPr txBox="1">
            <a:spLocks noChangeArrowheads="1"/>
          </p:cNvSpPr>
          <p:nvPr/>
        </p:nvSpPr>
        <p:spPr bwMode="auto">
          <a:xfrm>
            <a:off x="6550025" y="2057400"/>
            <a:ext cx="228917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fr-FR">
                <a:cs typeface="+mn-cs"/>
              </a:rPr>
              <a:t>Enfants </a:t>
            </a:r>
          </a:p>
          <a:p>
            <a:pPr>
              <a:defRPr/>
            </a:pPr>
            <a:r>
              <a:rPr lang="fr-FR">
                <a:cs typeface="+mn-cs"/>
              </a:rPr>
              <a:t>euthanasiés à l</a:t>
            </a:r>
            <a:r>
              <a:rPr lang="ja-JP" altLang="fr-FR">
                <a:latin typeface="Arial"/>
                <a:cs typeface="+mn-cs"/>
              </a:rPr>
              <a:t>’</a:t>
            </a:r>
            <a:r>
              <a:rPr lang="fr-FR">
                <a:cs typeface="+mn-cs"/>
              </a:rPr>
              <a:t>asile d</a:t>
            </a:r>
            <a:r>
              <a:rPr lang="ja-JP" altLang="fr-FR">
                <a:latin typeface="Arial"/>
                <a:cs typeface="+mn-cs"/>
              </a:rPr>
              <a:t>’</a:t>
            </a:r>
            <a:r>
              <a:rPr lang="fr-FR">
                <a:cs typeface="+mn-cs"/>
              </a:rPr>
              <a:t>Eichberg pour servir à la recherche à Heidelberg</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685800" y="304800"/>
            <a:ext cx="7772400" cy="914400"/>
          </a:xfrm>
        </p:spPr>
        <p:txBody>
          <a:bodyPr/>
          <a:lstStyle/>
          <a:p>
            <a:r>
              <a:rPr lang="fr-FR">
                <a:latin typeface="Calisto MT" charset="0"/>
              </a:rPr>
              <a:t>Euthanasie des enfants =&gt;16 ans</a:t>
            </a:r>
          </a:p>
        </p:txBody>
      </p:sp>
      <p:sp>
        <p:nvSpPr>
          <p:cNvPr id="55298" name="Rectangle 3"/>
          <p:cNvSpPr>
            <a:spLocks noGrp="1" noChangeArrowheads="1"/>
          </p:cNvSpPr>
          <p:nvPr>
            <p:ph idx="1"/>
          </p:nvPr>
        </p:nvSpPr>
        <p:spPr>
          <a:xfrm>
            <a:off x="685800" y="1371600"/>
            <a:ext cx="7772400" cy="4724400"/>
          </a:xfrm>
        </p:spPr>
        <p:txBody>
          <a:bodyPr/>
          <a:lstStyle/>
          <a:p>
            <a:pPr>
              <a:lnSpc>
                <a:spcPct val="90000"/>
              </a:lnSpc>
            </a:pPr>
            <a:r>
              <a:rPr lang="fr-FR" sz="2800">
                <a:latin typeface="Times New Roman" charset="0"/>
              </a:rPr>
              <a:t>En 1941, tous les "enfants" handicapés jusqu'à l'âge de 16 ans sont recensés par le "Comité du Reich" et sont désormais intégrés dans la procédure d</a:t>
            </a:r>
            <a:r>
              <a:rPr lang="ja-JP" altLang="fr-FR" sz="2800">
                <a:latin typeface="Arial" charset="0"/>
                <a:ea typeface="ＭＳ 明朝" charset="0"/>
                <a:cs typeface="ＭＳ 明朝" charset="0"/>
              </a:rPr>
              <a:t>’</a:t>
            </a:r>
            <a:r>
              <a:rPr lang="fr-FR" altLang="ja-JP" sz="2800">
                <a:latin typeface="Times New Roman" charset="0"/>
              </a:rPr>
              <a:t>euthanasie des enfants. </a:t>
            </a:r>
          </a:p>
          <a:p>
            <a:pPr>
              <a:lnSpc>
                <a:spcPct val="90000"/>
              </a:lnSpc>
            </a:pPr>
            <a:r>
              <a:rPr lang="fr-FR" sz="2800">
                <a:latin typeface="Times New Roman" charset="0"/>
              </a:rPr>
              <a:t>Le prétendu "arrêt de l'euthanasie" (T4) ne concerne pas l'euthanasie des enfants. En fait de nouveaux centres d'euthanasie des enfants handicapés sont même ouverts après le prétendu "arrêt de T4" et "accueillent" aussi des patients adultes. </a:t>
            </a:r>
          </a:p>
          <a:p>
            <a:pPr>
              <a:lnSpc>
                <a:spcPct val="90000"/>
              </a:lnSpc>
            </a:pPr>
            <a:r>
              <a:rPr lang="fr-FR" sz="2800">
                <a:latin typeface="Times New Roman" charset="0"/>
              </a:rPr>
              <a:t>Total  ≈ 5000 victimes.</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609600" y="228600"/>
            <a:ext cx="7848600" cy="1828800"/>
          </a:xfrm>
        </p:spPr>
        <p:txBody>
          <a:bodyPr/>
          <a:lstStyle/>
          <a:p>
            <a:r>
              <a:rPr lang="fr-FR" sz="4000" b="1">
                <a:solidFill>
                  <a:schemeClr val="tx1"/>
                </a:solidFill>
                <a:latin typeface="Times New Roman" charset="0"/>
              </a:rPr>
              <a:t>2) L'euthanasie planifiée des adultes: l'«opération T4» </a:t>
            </a:r>
            <a:br>
              <a:rPr lang="fr-FR" sz="4000" b="1">
                <a:solidFill>
                  <a:schemeClr val="tx1"/>
                </a:solidFill>
                <a:latin typeface="Times New Roman" charset="0"/>
              </a:rPr>
            </a:br>
            <a:r>
              <a:rPr lang="fr-FR" sz="4000" b="1">
                <a:solidFill>
                  <a:schemeClr val="tx1"/>
                </a:solidFill>
                <a:latin typeface="Times New Roman" charset="0"/>
              </a:rPr>
              <a:t>(janv. 1940 - août 1941)</a:t>
            </a:r>
            <a:endParaRPr lang="fr-FR" b="1">
              <a:solidFill>
                <a:schemeClr val="tx1"/>
              </a:solidFill>
              <a:latin typeface="Times New Roman" charset="0"/>
            </a:endParaRPr>
          </a:p>
        </p:txBody>
      </p:sp>
      <p:sp>
        <p:nvSpPr>
          <p:cNvPr id="56322" name="Rectangle 3"/>
          <p:cNvSpPr>
            <a:spLocks noGrp="1" noChangeArrowheads="1"/>
          </p:cNvSpPr>
          <p:nvPr>
            <p:ph idx="1"/>
          </p:nvPr>
        </p:nvSpPr>
        <p:spPr>
          <a:xfrm>
            <a:off x="685800" y="2286000"/>
            <a:ext cx="7772400" cy="3810000"/>
          </a:xfrm>
        </p:spPr>
        <p:txBody>
          <a:bodyPr/>
          <a:lstStyle/>
          <a:p>
            <a:r>
              <a:rPr lang="fr-FR">
                <a:latin typeface="Times New Roman" charset="0"/>
              </a:rPr>
              <a:t>Juillet 1939: Hitler charge le nouveau Secrétaire d'État à la Santé au ministère de l'Intérieur (qui remplace Gütt) et «Führer de la Santé du Reich» (qui remplace Wagner, décédé) Dr. L. Conti et d'autres hauts fonctionnaires nazis d'organiser l'euthanasie des adultes. </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027" descr="Conti face.psd                                                 00000015Espace éthique Code Nurem#2    BE2F25A9:"/>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04800" y="0"/>
            <a:ext cx="4586288" cy="6858000"/>
          </a:xfrm>
        </p:spPr>
      </p:pic>
      <p:sp>
        <p:nvSpPr>
          <p:cNvPr id="98308" name="Text Box 1028"/>
          <p:cNvSpPr txBox="1">
            <a:spLocks noChangeArrowheads="1"/>
          </p:cNvSpPr>
          <p:nvPr/>
        </p:nvSpPr>
        <p:spPr bwMode="auto">
          <a:xfrm>
            <a:off x="5486400" y="2819400"/>
            <a:ext cx="35750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Dr. Leonardo Conti</a:t>
            </a:r>
          </a:p>
          <a:p>
            <a:pPr>
              <a:defRPr/>
            </a:pPr>
            <a:r>
              <a:rPr lang="fr-FR">
                <a:cs typeface="+mn-cs"/>
              </a:rPr>
              <a:t>(1900-1945)</a:t>
            </a:r>
          </a:p>
          <a:p>
            <a:pPr>
              <a:defRPr/>
            </a:pPr>
            <a:r>
              <a:rPr lang="fr-FR" i="1">
                <a:cs typeface="+mn-cs"/>
              </a:rPr>
              <a:t>Reichsgesundheitsführer</a:t>
            </a:r>
            <a:endParaRPr lang="fr-FR">
              <a:cs typeface="+mn-cs"/>
            </a:endParaRPr>
          </a:p>
          <a:p>
            <a:pPr>
              <a:defRPr/>
            </a:pPr>
            <a:r>
              <a:rPr lang="fr-FR">
                <a:cs typeface="+mn-cs"/>
              </a:rPr>
              <a:t>Führer de la Santé du Reich</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685800" y="304800"/>
            <a:ext cx="7772400" cy="685800"/>
          </a:xfrm>
        </p:spPr>
        <p:txBody>
          <a:bodyPr/>
          <a:lstStyle/>
          <a:p>
            <a:r>
              <a:rPr lang="fr-FR">
                <a:latin typeface="Calisto MT" charset="0"/>
              </a:rPr>
              <a:t>« Opération T4 » (adultes)</a:t>
            </a:r>
          </a:p>
        </p:txBody>
      </p:sp>
      <p:sp>
        <p:nvSpPr>
          <p:cNvPr id="58370" name="Rectangle 3"/>
          <p:cNvSpPr>
            <a:spLocks noGrp="1" noChangeArrowheads="1"/>
          </p:cNvSpPr>
          <p:nvPr>
            <p:ph idx="1"/>
          </p:nvPr>
        </p:nvSpPr>
        <p:spPr>
          <a:xfrm>
            <a:off x="0" y="1143000"/>
            <a:ext cx="8458200" cy="4953000"/>
          </a:xfrm>
        </p:spPr>
        <p:txBody>
          <a:bodyPr/>
          <a:lstStyle/>
          <a:p>
            <a:pPr>
              <a:lnSpc>
                <a:spcPct val="90000"/>
              </a:lnSpc>
            </a:pPr>
            <a:r>
              <a:rPr lang="fr-FR" sz="2800">
                <a:latin typeface="Times New Roman" charset="0"/>
              </a:rPr>
              <a:t>Ceux-ci font appel à 15/20 spécialistes, dont: Prof. M. de Crinis (psy. U. Berlin), Prof. C. Schneider (psy. U. Heidelberg), Prof. B. Kihn (psy. U. Iéna), Prof. W. Heyde (psy. U. Würzburg), Prof. P. Nitsche (asile Sonnenstein) + pédiatres responsables euthanasie enfants + directeurs d'asiles psychiatriques. </a:t>
            </a:r>
          </a:p>
          <a:p>
            <a:pPr>
              <a:lnSpc>
                <a:spcPct val="90000"/>
              </a:lnSpc>
            </a:pPr>
            <a:r>
              <a:rPr lang="fr-FR" sz="2800">
                <a:latin typeface="Times New Roman" charset="0"/>
              </a:rPr>
              <a:t>L'euthanasie doit libérer des lits pour les hôpitaux militaires. </a:t>
            </a:r>
          </a:p>
          <a:p>
            <a:pPr>
              <a:lnSpc>
                <a:spcPct val="90000"/>
              </a:lnSpc>
            </a:pPr>
            <a:r>
              <a:rPr lang="fr-FR" sz="2800">
                <a:latin typeface="Times New Roman" charset="0"/>
              </a:rPr>
              <a:t>3 experts en pharmacologie, à qui l</a:t>
            </a:r>
            <a:r>
              <a:rPr lang="ja-JP" altLang="fr-FR" sz="2800">
                <a:latin typeface="Arial" charset="0"/>
                <a:ea typeface="ＭＳ 明朝" charset="0"/>
                <a:cs typeface="ＭＳ 明朝" charset="0"/>
              </a:rPr>
              <a:t>’</a:t>
            </a:r>
            <a:r>
              <a:rPr lang="fr-FR" altLang="ja-JP" sz="2800">
                <a:latin typeface="Times New Roman" charset="0"/>
              </a:rPr>
              <a:t>on a demandé le moyen de le plus sûr et le plus indolore d</a:t>
            </a:r>
            <a:r>
              <a:rPr lang="ja-JP" altLang="fr-FR" sz="2800">
                <a:latin typeface="Arial" charset="0"/>
                <a:ea typeface="ＭＳ 明朝" charset="0"/>
                <a:cs typeface="ＭＳ 明朝" charset="0"/>
              </a:rPr>
              <a:t>’</a:t>
            </a:r>
            <a:r>
              <a:rPr lang="fr-FR" altLang="ja-JP" sz="2800">
                <a:latin typeface="Times New Roman" charset="0"/>
              </a:rPr>
              <a:t>éliminer les patients, recommandent le monoxyde de carbone (CO). </a:t>
            </a:r>
          </a:p>
          <a:p>
            <a:pPr>
              <a:lnSpc>
                <a:spcPct val="90000"/>
              </a:lnSpc>
            </a:pPr>
            <a:endParaRPr lang="fr-FR" sz="2800">
              <a:latin typeface="Calisto MT" charset="0"/>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3" descr="Responsables T4034.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t="2167" b="2167"/>
          <a:stretch>
            <a:fillRect/>
          </a:stretch>
        </p:blipFill>
        <p:spPr/>
      </p:pic>
      <p:sp>
        <p:nvSpPr>
          <p:cNvPr id="57348" name="Text Box 4"/>
          <p:cNvSpPr txBox="1">
            <a:spLocks noChangeArrowheads="1"/>
          </p:cNvSpPr>
          <p:nvPr/>
        </p:nvSpPr>
        <p:spPr bwMode="auto">
          <a:xfrm>
            <a:off x="898525" y="60325"/>
            <a:ext cx="1639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Ph. Bouhler</a:t>
            </a:r>
          </a:p>
        </p:txBody>
      </p:sp>
      <p:sp>
        <p:nvSpPr>
          <p:cNvPr id="57349" name="Text Box 5"/>
          <p:cNvSpPr txBox="1">
            <a:spLocks noChangeArrowheads="1"/>
          </p:cNvSpPr>
          <p:nvPr/>
        </p:nvSpPr>
        <p:spPr bwMode="auto">
          <a:xfrm>
            <a:off x="212725" y="4098925"/>
            <a:ext cx="1385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K. Brandt</a:t>
            </a:r>
          </a:p>
        </p:txBody>
      </p:sp>
      <p:sp>
        <p:nvSpPr>
          <p:cNvPr id="57350" name="Text Box 6"/>
          <p:cNvSpPr txBox="1">
            <a:spLocks noChangeArrowheads="1"/>
          </p:cNvSpPr>
          <p:nvPr/>
        </p:nvSpPr>
        <p:spPr bwMode="auto">
          <a:xfrm>
            <a:off x="7146925" y="136525"/>
            <a:ext cx="1284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V. Brack</a:t>
            </a:r>
          </a:p>
        </p:txBody>
      </p:sp>
      <p:sp>
        <p:nvSpPr>
          <p:cNvPr id="57351" name="Text Box 7"/>
          <p:cNvSpPr txBox="1">
            <a:spLocks noChangeArrowheads="1"/>
          </p:cNvSpPr>
          <p:nvPr/>
        </p:nvSpPr>
        <p:spPr bwMode="auto">
          <a:xfrm>
            <a:off x="7010400" y="6400800"/>
            <a:ext cx="1843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Pr. W. Heyde</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027" descr="Reesponsables T4-2a.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l="11649" r="11649"/>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rtlCol="0">
            <a:normAutofit fontScale="90000"/>
          </a:bodyPr>
          <a:lstStyle/>
          <a:p>
            <a:pPr fontAlgn="auto">
              <a:spcAft>
                <a:spcPts val="0"/>
              </a:spcAft>
              <a:defRPr/>
            </a:pPr>
            <a:r>
              <a:rPr lang="fr-FR">
                <a:solidFill>
                  <a:schemeClr val="tx1"/>
                </a:solidFill>
                <a:latin typeface="Times New Roman" charset="0"/>
                <a:ea typeface="+mj-ea"/>
                <a:cs typeface="+mj-cs"/>
              </a:rPr>
              <a:t>3 - Relativisme éthique + collectivisme nationaliste</a:t>
            </a:r>
            <a:endParaRPr lang="fr-FR" u="sng">
              <a:solidFill>
                <a:schemeClr val="tx1"/>
              </a:solidFill>
              <a:latin typeface="Times New Roman" charset="0"/>
              <a:ea typeface="+mj-ea"/>
              <a:cs typeface="+mj-cs"/>
            </a:endParaRPr>
          </a:p>
        </p:txBody>
      </p:sp>
      <p:sp>
        <p:nvSpPr>
          <p:cNvPr id="6146" name="Rectangle 3"/>
          <p:cNvSpPr>
            <a:spLocks noGrp="1" noChangeArrowheads="1"/>
          </p:cNvSpPr>
          <p:nvPr>
            <p:ph idx="1"/>
          </p:nvPr>
        </p:nvSpPr>
        <p:spPr>
          <a:xfrm>
            <a:off x="685800" y="2057400"/>
            <a:ext cx="7772400" cy="4038600"/>
          </a:xfrm>
        </p:spPr>
        <p:txBody>
          <a:bodyPr/>
          <a:lstStyle/>
          <a:p>
            <a:pPr>
              <a:buFontTx/>
              <a:buNone/>
            </a:pPr>
            <a:r>
              <a:rPr lang="fr-FR" u="sng">
                <a:latin typeface="Times New Roman" charset="0"/>
              </a:rPr>
              <a:t>1920</a:t>
            </a:r>
            <a:r>
              <a:rPr lang="fr-FR">
                <a:latin typeface="Times New Roman" charset="0"/>
              </a:rPr>
              <a:t>: le livre </a:t>
            </a:r>
            <a:r>
              <a:rPr lang="fr-FR" i="1" u="sng">
                <a:latin typeface="Times New Roman" charset="0"/>
              </a:rPr>
              <a:t>L'autorisation de la suppression des vies indignes d'être vécues</a:t>
            </a:r>
            <a:r>
              <a:rPr lang="fr-FR">
                <a:latin typeface="Times New Roman" charset="0"/>
              </a:rPr>
              <a:t> (</a:t>
            </a:r>
            <a:r>
              <a:rPr lang="fr-FR" i="1">
                <a:latin typeface="Times New Roman" charset="0"/>
              </a:rPr>
              <a:t>Die Freigabe der Vernichtung lebensunwerten Lebens</a:t>
            </a:r>
            <a:r>
              <a:rPr lang="fr-FR">
                <a:latin typeface="Times New Roman" charset="0"/>
              </a:rPr>
              <a:t>) du </a:t>
            </a:r>
            <a:r>
              <a:rPr lang="fr-FR" u="sng">
                <a:latin typeface="Times New Roman" charset="0"/>
              </a:rPr>
              <a:t>Prof. de droit K. Binding</a:t>
            </a:r>
            <a:r>
              <a:rPr lang="fr-FR">
                <a:latin typeface="Times New Roman" charset="0"/>
              </a:rPr>
              <a:t> et du </a:t>
            </a:r>
            <a:r>
              <a:rPr lang="fr-FR" u="sng">
                <a:latin typeface="Times New Roman" charset="0"/>
              </a:rPr>
              <a:t>Prof. de psychiatrie</a:t>
            </a:r>
            <a:r>
              <a:rPr lang="fr-FR">
                <a:latin typeface="Times New Roman" charset="0"/>
              </a:rPr>
              <a:t> et neurologie (à Fribourg) </a:t>
            </a:r>
            <a:r>
              <a:rPr lang="fr-FR" u="sng">
                <a:latin typeface="Times New Roman" charset="0"/>
              </a:rPr>
              <a:t>A. Hoche</a:t>
            </a:r>
            <a:r>
              <a:rPr lang="fr-FR">
                <a:latin typeface="Times New Roman" charset="0"/>
              </a:rPr>
              <a:t> engendre une controverse assez vive</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027" descr="Reesponsables T4-2b.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t="5087" b="5087"/>
          <a:stretch>
            <a:fillRect/>
          </a:stretch>
        </p:blipFill>
        <p:spPr/>
      </p:pic>
      <p:sp>
        <p:nvSpPr>
          <p:cNvPr id="100356" name="Text Box 1028"/>
          <p:cNvSpPr txBox="1">
            <a:spLocks noChangeArrowheads="1"/>
          </p:cNvSpPr>
          <p:nvPr/>
        </p:nvSpPr>
        <p:spPr bwMode="auto">
          <a:xfrm>
            <a:off x="1127125" y="60325"/>
            <a:ext cx="1673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Dr. L. Conti</a:t>
            </a:r>
          </a:p>
        </p:txBody>
      </p:sp>
      <p:sp>
        <p:nvSpPr>
          <p:cNvPr id="100357" name="Text Box 1029"/>
          <p:cNvSpPr txBox="1">
            <a:spLocks noChangeArrowheads="1"/>
          </p:cNvSpPr>
          <p:nvPr/>
        </p:nvSpPr>
        <p:spPr bwMode="auto">
          <a:xfrm>
            <a:off x="3946525" y="136525"/>
            <a:ext cx="1843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Pr. W. Heyde</a:t>
            </a:r>
          </a:p>
        </p:txBody>
      </p:sp>
      <p:sp>
        <p:nvSpPr>
          <p:cNvPr id="100358" name="Text Box 1030"/>
          <p:cNvSpPr txBox="1">
            <a:spLocks noChangeArrowheads="1"/>
          </p:cNvSpPr>
          <p:nvPr/>
        </p:nvSpPr>
        <p:spPr bwMode="auto">
          <a:xfrm>
            <a:off x="6376988" y="6400800"/>
            <a:ext cx="2767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Dr. K.-H. Rodenberg</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685800" y="609600"/>
            <a:ext cx="7772400" cy="914400"/>
          </a:xfrm>
        </p:spPr>
        <p:txBody>
          <a:bodyPr/>
          <a:lstStyle/>
          <a:p>
            <a:r>
              <a:rPr lang="fr-FR">
                <a:latin typeface="Calisto MT" charset="0"/>
              </a:rPr>
              <a:t>« Opération T4 »</a:t>
            </a:r>
          </a:p>
        </p:txBody>
      </p:sp>
      <p:sp>
        <p:nvSpPr>
          <p:cNvPr id="62466" name="Rectangle 3"/>
          <p:cNvSpPr>
            <a:spLocks noGrp="1" noChangeArrowheads="1"/>
          </p:cNvSpPr>
          <p:nvPr>
            <p:ph idx="1"/>
          </p:nvPr>
        </p:nvSpPr>
        <p:spPr/>
        <p:txBody>
          <a:bodyPr/>
          <a:lstStyle/>
          <a:p>
            <a:pPr algn="just">
              <a:spcBef>
                <a:spcPts val="600"/>
              </a:spcBef>
            </a:pPr>
            <a:r>
              <a:rPr lang="fr-FR">
                <a:latin typeface="Times New Roman" charset="0"/>
              </a:rPr>
              <a:t>1er septembre 1939: Entrée en guerre de l'Allemagne et ralentissement des stérilisations (arrêtées sauf cas "urgents")</a:t>
            </a:r>
          </a:p>
          <a:p>
            <a:pPr algn="just">
              <a:spcBef>
                <a:spcPts val="600"/>
              </a:spcBef>
            </a:pPr>
            <a:r>
              <a:rPr lang="fr-FR">
                <a:latin typeface="Times New Roman" charset="0"/>
              </a:rPr>
              <a:t>Début septembre 39: sous le prétexte de réorganisation des hôpitaux liée à la guerre, les premiers transports de patients des hôpitaux psychiatriques débutent</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3"/>
          <p:cNvSpPr>
            <a:spLocks noGrp="1" noChangeArrowheads="1"/>
          </p:cNvSpPr>
          <p:nvPr>
            <p:ph idx="1"/>
          </p:nvPr>
        </p:nvSpPr>
        <p:spPr>
          <a:xfrm>
            <a:off x="685800" y="533400"/>
            <a:ext cx="7772400" cy="5562600"/>
          </a:xfrm>
        </p:spPr>
        <p:txBody>
          <a:bodyPr/>
          <a:lstStyle/>
          <a:p>
            <a:pPr>
              <a:lnSpc>
                <a:spcPct val="90000"/>
              </a:lnSpc>
            </a:pPr>
            <a:r>
              <a:rPr lang="fr-FR" sz="2800">
                <a:latin typeface="Times New Roman" charset="0"/>
              </a:rPr>
              <a:t>9 octobre 1939: circulaire rédigée par les experts de l'euthanasie envoyée par le ministère de l'Intérieur aux directeurs des asiles psychiatriques et pour handicapés. </a:t>
            </a:r>
          </a:p>
          <a:p>
            <a:pPr>
              <a:lnSpc>
                <a:spcPct val="90000"/>
              </a:lnSpc>
            </a:pPr>
            <a:r>
              <a:rPr lang="fr-FR" sz="2800">
                <a:latin typeface="Times New Roman" charset="0"/>
              </a:rPr>
              <a:t>Sous le prétexte d'un </a:t>
            </a:r>
            <a:r>
              <a:rPr lang="fr-FR" sz="2800" u="sng">
                <a:latin typeface="Times New Roman" charset="0"/>
              </a:rPr>
              <a:t>recensement des patients des asiles</a:t>
            </a:r>
            <a:r>
              <a:rPr lang="fr-FR" sz="2800">
                <a:latin typeface="Times New Roman" charset="0"/>
              </a:rPr>
              <a:t> pour la "planification économique", les directeurs des asiles doivent remplir des dossiers pour les patients suivants: schizophrénie, épilepsie, démence sénile, paralysie syphilitique réfractaires à la thérapie; arriération mentale; patients internés depuis plus de 5 ans dans l'asile; criminels psychotiques; patients étrangers ou racialement exclus de la citoyenneté allemande (Juifs, etc.). </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3" descr="Circulaire T4-1.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85800" y="0"/>
            <a:ext cx="4846638" cy="6858000"/>
          </a:xfrm>
        </p:spPr>
      </p:pic>
      <p:sp>
        <p:nvSpPr>
          <p:cNvPr id="60420" name="Text Box 4"/>
          <p:cNvSpPr txBox="1">
            <a:spLocks noChangeArrowheads="1"/>
          </p:cNvSpPr>
          <p:nvPr/>
        </p:nvSpPr>
        <p:spPr bwMode="auto">
          <a:xfrm>
            <a:off x="6232525" y="2803525"/>
            <a:ext cx="26066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fr-FR">
                <a:cs typeface="+mn-cs"/>
              </a:rPr>
              <a:t>Circulaire envoyée aux asiles :</a:t>
            </a:r>
          </a:p>
          <a:p>
            <a:pPr>
              <a:defRPr/>
            </a:pPr>
            <a:r>
              <a:rPr lang="fr-FR">
                <a:cs typeface="+mn-cs"/>
              </a:rPr>
              <a:t> recensement pour </a:t>
            </a:r>
          </a:p>
          <a:p>
            <a:pPr>
              <a:defRPr/>
            </a:pPr>
            <a:r>
              <a:rPr lang="fr-FR">
                <a:cs typeface="+mn-cs"/>
              </a:rPr>
              <a:t>« planification </a:t>
            </a:r>
          </a:p>
          <a:p>
            <a:pPr>
              <a:defRPr/>
            </a:pPr>
            <a:r>
              <a:rPr lang="fr-FR">
                <a:cs typeface="+mn-cs"/>
              </a:rPr>
              <a:t>économique » </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3" descr="Circulaire T4-2.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990600" y="0"/>
            <a:ext cx="4981575" cy="6858000"/>
          </a:xfrm>
        </p:spPr>
      </p:pic>
      <p:sp>
        <p:nvSpPr>
          <p:cNvPr id="61444" name="Text Box 4"/>
          <p:cNvSpPr txBox="1">
            <a:spLocks noChangeArrowheads="1"/>
          </p:cNvSpPr>
          <p:nvPr/>
        </p:nvSpPr>
        <p:spPr bwMode="auto">
          <a:xfrm>
            <a:off x="6384925" y="1508125"/>
            <a:ext cx="2454275"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fr-FR">
                <a:cs typeface="+mn-cs"/>
              </a:rPr>
              <a:t>Les catégories de </a:t>
            </a:r>
          </a:p>
          <a:p>
            <a:pPr>
              <a:defRPr/>
            </a:pPr>
            <a:r>
              <a:rPr lang="fr-FR">
                <a:cs typeface="+mn-cs"/>
              </a:rPr>
              <a:t>patients pour lesquels les questionnaires doivent être remplis</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3" descr="Circulaire T4-3.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85800" y="0"/>
            <a:ext cx="4814888" cy="6858000"/>
          </a:xfrm>
        </p:spPr>
      </p:pic>
      <p:sp>
        <p:nvSpPr>
          <p:cNvPr id="62468" name="Text Box 4"/>
          <p:cNvSpPr txBox="1">
            <a:spLocks noChangeArrowheads="1"/>
          </p:cNvSpPr>
          <p:nvPr/>
        </p:nvSpPr>
        <p:spPr bwMode="auto">
          <a:xfrm>
            <a:off x="6156325" y="1355725"/>
            <a:ext cx="20732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fr-FR">
                <a:cs typeface="+mn-cs"/>
              </a:rPr>
              <a:t>Questionnaire rempli par le directeur d</a:t>
            </a:r>
            <a:r>
              <a:rPr lang="ja-JP" altLang="fr-FR">
                <a:latin typeface="Arial"/>
                <a:cs typeface="+mn-cs"/>
              </a:rPr>
              <a:t>’</a:t>
            </a:r>
            <a:r>
              <a:rPr lang="fr-FR">
                <a:cs typeface="+mn-cs"/>
              </a:rPr>
              <a:t>asile ou médecin chef</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685800" y="304800"/>
            <a:ext cx="7772400" cy="914400"/>
          </a:xfrm>
        </p:spPr>
        <p:txBody>
          <a:bodyPr/>
          <a:lstStyle/>
          <a:p>
            <a:r>
              <a:rPr lang="fr-FR">
                <a:latin typeface="Calisto MT" charset="0"/>
              </a:rPr>
              <a:t>Opération T4</a:t>
            </a:r>
          </a:p>
        </p:txBody>
      </p:sp>
      <p:sp>
        <p:nvSpPr>
          <p:cNvPr id="67586" name="Rectangle 3"/>
          <p:cNvSpPr>
            <a:spLocks noGrp="1" noChangeArrowheads="1"/>
          </p:cNvSpPr>
          <p:nvPr>
            <p:ph idx="1"/>
          </p:nvPr>
        </p:nvSpPr>
        <p:spPr>
          <a:xfrm>
            <a:off x="685800" y="1524000"/>
            <a:ext cx="7772400" cy="4572000"/>
          </a:xfrm>
        </p:spPr>
        <p:txBody>
          <a:bodyPr/>
          <a:lstStyle/>
          <a:p>
            <a:r>
              <a:rPr lang="fr-FR" sz="2800">
                <a:latin typeface="Times New Roman" charset="0"/>
              </a:rPr>
              <a:t>Mi-octobre 39: </a:t>
            </a:r>
            <a:r>
              <a:rPr lang="fr-FR" sz="2800" u="sng">
                <a:latin typeface="Times New Roman" charset="0"/>
              </a:rPr>
              <a:t>Hitler</a:t>
            </a:r>
            <a:r>
              <a:rPr lang="fr-FR" sz="2800">
                <a:latin typeface="Times New Roman" charset="0"/>
              </a:rPr>
              <a:t> délègue, à travers Bouhler (chef de la chancellerie) et le Dr. Karl Brandt, son médecin personnel et professeur de chirurgie, un </a:t>
            </a:r>
            <a:r>
              <a:rPr lang="fr-FR" sz="2800" u="sng">
                <a:latin typeface="Times New Roman" charset="0"/>
              </a:rPr>
              <a:t>transfert de plein pouvoirs pour les médecins en matière d'euthanasie</a:t>
            </a:r>
            <a:r>
              <a:rPr lang="fr-FR" sz="2800">
                <a:latin typeface="Times New Roman" charset="0"/>
              </a:rPr>
              <a:t>. Les médecins responsables sont autorisés à </a:t>
            </a:r>
            <a:r>
              <a:rPr lang="fr-FR" sz="2800" i="1">
                <a:latin typeface="Times New Roman" charset="0"/>
              </a:rPr>
              <a:t>"accorder une mort libératrice</a:t>
            </a:r>
            <a:r>
              <a:rPr lang="fr-FR" sz="2800">
                <a:latin typeface="Times New Roman" charset="0"/>
              </a:rPr>
              <a:t> (</a:t>
            </a:r>
            <a:r>
              <a:rPr lang="fr-FR" sz="2800" i="1">
                <a:latin typeface="Times New Roman" charset="0"/>
              </a:rPr>
              <a:t>Gnadentod</a:t>
            </a:r>
            <a:r>
              <a:rPr lang="fr-FR" sz="2800">
                <a:latin typeface="Times New Roman" charset="0"/>
              </a:rPr>
              <a:t>) </a:t>
            </a:r>
            <a:r>
              <a:rPr lang="fr-FR" sz="2800" i="1" u="sng">
                <a:latin typeface="Times New Roman" charset="0"/>
              </a:rPr>
              <a:t>aux malades incurables après évaluation critique de leur état pathologique"</a:t>
            </a:r>
            <a:r>
              <a:rPr lang="fr-FR" sz="2800" i="1">
                <a:latin typeface="Times New Roman" charset="0"/>
              </a:rPr>
              <a:t>.</a:t>
            </a:r>
            <a:r>
              <a:rPr lang="fr-FR" sz="2800">
                <a:latin typeface="Times New Roman" charset="0"/>
              </a:rPr>
              <a:t> </a:t>
            </a:r>
          </a:p>
          <a:p>
            <a:r>
              <a:rPr lang="fr-FR" sz="2800">
                <a:latin typeface="Times New Roman" charset="0"/>
              </a:rPr>
              <a:t>La lettre signée par Hitler est rétrodatée du 1er sept. (date entrée en guerre). </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3" descr="lettre Hitler035.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990600" y="0"/>
            <a:ext cx="4802188" cy="6858000"/>
          </a:xfrm>
        </p:spPr>
      </p:pic>
      <p:sp>
        <p:nvSpPr>
          <p:cNvPr id="64516" name="Text Box 4"/>
          <p:cNvSpPr txBox="1">
            <a:spLocks noChangeArrowheads="1"/>
          </p:cNvSpPr>
          <p:nvPr/>
        </p:nvSpPr>
        <p:spPr bwMode="auto">
          <a:xfrm>
            <a:off x="6400800" y="1828800"/>
            <a:ext cx="22098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fr-FR">
                <a:cs typeface="+mn-cs"/>
              </a:rPr>
              <a:t>Lettre de Hitler</a:t>
            </a:r>
          </a:p>
          <a:p>
            <a:pPr>
              <a:defRPr/>
            </a:pPr>
            <a:r>
              <a:rPr lang="fr-FR">
                <a:cs typeface="+mn-cs"/>
              </a:rPr>
              <a:t>conférant les pleins pouvoirs aux médecins choisis par Bouhler et Brandt</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027" descr="Bouhler.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09600" y="0"/>
            <a:ext cx="5921375" cy="6858000"/>
          </a:xfrm>
        </p:spPr>
      </p:pic>
      <p:sp>
        <p:nvSpPr>
          <p:cNvPr id="97284" name="Text Box 1028"/>
          <p:cNvSpPr txBox="1">
            <a:spLocks noChangeArrowheads="1"/>
          </p:cNvSpPr>
          <p:nvPr/>
        </p:nvSpPr>
        <p:spPr bwMode="auto">
          <a:xfrm>
            <a:off x="6705600" y="2209800"/>
            <a:ext cx="21494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fr-FR">
                <a:cs typeface="+mn-cs"/>
              </a:rPr>
              <a:t>Philipp Bouhler</a:t>
            </a:r>
          </a:p>
          <a:p>
            <a:pPr>
              <a:defRPr/>
            </a:pPr>
            <a:r>
              <a:rPr lang="fr-FR">
                <a:cs typeface="+mn-cs"/>
              </a:rPr>
              <a:t>(1899-1945)</a:t>
            </a:r>
          </a:p>
          <a:p>
            <a:pPr>
              <a:defRPr/>
            </a:pPr>
            <a:r>
              <a:rPr lang="fr-FR">
                <a:cs typeface="+mn-cs"/>
              </a:rPr>
              <a:t>Chef de la Chancellerie</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r>
              <a:rPr lang="fr-FR">
                <a:latin typeface="Calisto MT" charset="0"/>
              </a:rPr>
              <a:t>Opération T4</a:t>
            </a:r>
          </a:p>
        </p:txBody>
      </p:sp>
      <p:sp>
        <p:nvSpPr>
          <p:cNvPr id="70658" name="Rectangle 3"/>
          <p:cNvSpPr>
            <a:spLocks noGrp="1" noChangeArrowheads="1"/>
          </p:cNvSpPr>
          <p:nvPr>
            <p:ph idx="1"/>
          </p:nvPr>
        </p:nvSpPr>
        <p:spPr/>
        <p:txBody>
          <a:bodyPr/>
          <a:lstStyle/>
          <a:p>
            <a:r>
              <a:rPr lang="fr-FR" sz="2800">
                <a:latin typeface="Times New Roman" charset="0"/>
              </a:rPr>
              <a:t>Les experts de l'euthanasie estiment à </a:t>
            </a:r>
            <a:r>
              <a:rPr lang="fr-FR" sz="2800" u="sng">
                <a:latin typeface="Times New Roman" charset="0"/>
              </a:rPr>
              <a:t>70 000 le nombre de patients</a:t>
            </a:r>
            <a:r>
              <a:rPr lang="fr-FR" sz="2800">
                <a:latin typeface="Times New Roman" charset="0"/>
              </a:rPr>
              <a:t> qui doivent être euthanasiés (=20% des internés).</a:t>
            </a:r>
          </a:p>
          <a:p>
            <a:r>
              <a:rPr lang="fr-FR" sz="2800">
                <a:latin typeface="Times New Roman" charset="0"/>
              </a:rPr>
              <a:t> </a:t>
            </a:r>
            <a:r>
              <a:rPr lang="fr-FR" sz="2800" u="sng">
                <a:latin typeface="Times New Roman" charset="0"/>
              </a:rPr>
              <a:t>6 asiles</a:t>
            </a:r>
            <a:r>
              <a:rPr lang="fr-FR" sz="2800">
                <a:latin typeface="Times New Roman" charset="0"/>
              </a:rPr>
              <a:t> sont transformés en </a:t>
            </a:r>
            <a:r>
              <a:rPr lang="fr-FR" sz="2800" u="sng">
                <a:latin typeface="Times New Roman" charset="0"/>
              </a:rPr>
              <a:t>centres d'euthanasie</a:t>
            </a:r>
            <a:r>
              <a:rPr lang="fr-FR" sz="2800">
                <a:latin typeface="Times New Roman" charset="0"/>
              </a:rPr>
              <a:t> (équipés de chambre à gaz au CO maquillées en salles de douche et de crématoires): </a:t>
            </a:r>
          </a:p>
          <a:p>
            <a:pPr>
              <a:buFontTx/>
              <a:buNone/>
            </a:pPr>
            <a:r>
              <a:rPr lang="fr-FR" sz="2800" u="sng">
                <a:latin typeface="Times New Roman" charset="0"/>
              </a:rPr>
              <a:t>	Grafeneck</a:t>
            </a:r>
            <a:r>
              <a:rPr lang="fr-FR" sz="2800">
                <a:latin typeface="Times New Roman" charset="0"/>
              </a:rPr>
              <a:t> (débute janvier 1940), </a:t>
            </a:r>
            <a:r>
              <a:rPr lang="fr-FR" sz="2800" u="sng">
                <a:latin typeface="Times New Roman" charset="0"/>
              </a:rPr>
              <a:t>Hadamar</a:t>
            </a:r>
            <a:r>
              <a:rPr lang="fr-FR" sz="2800">
                <a:latin typeface="Times New Roman" charset="0"/>
              </a:rPr>
              <a:t>, </a:t>
            </a:r>
            <a:r>
              <a:rPr lang="fr-FR" sz="2800" u="sng">
                <a:latin typeface="Times New Roman" charset="0"/>
              </a:rPr>
              <a:t>Bernburg</a:t>
            </a:r>
            <a:r>
              <a:rPr lang="fr-FR" sz="2800">
                <a:latin typeface="Times New Roman" charset="0"/>
              </a:rPr>
              <a:t>, </a:t>
            </a:r>
            <a:r>
              <a:rPr lang="fr-FR" sz="2800" u="sng">
                <a:latin typeface="Times New Roman" charset="0"/>
              </a:rPr>
              <a:t>Brandenburg</a:t>
            </a:r>
            <a:r>
              <a:rPr lang="fr-FR" sz="2800">
                <a:latin typeface="Times New Roman" charset="0"/>
              </a:rPr>
              <a:t>, </a:t>
            </a:r>
            <a:r>
              <a:rPr lang="fr-FR" sz="2800" u="sng">
                <a:latin typeface="Times New Roman" charset="0"/>
              </a:rPr>
              <a:t>Hartheim</a:t>
            </a:r>
            <a:r>
              <a:rPr lang="fr-FR" sz="2800">
                <a:latin typeface="Times New Roman" charset="0"/>
              </a:rPr>
              <a:t>, </a:t>
            </a:r>
            <a:r>
              <a:rPr lang="fr-FR" sz="2800" u="sng">
                <a:latin typeface="Times New Roman" charset="0"/>
              </a:rPr>
              <a:t>Sonnenstein</a:t>
            </a:r>
            <a:r>
              <a:rPr lang="fr-FR" sz="2800">
                <a:latin typeface="Times New Roman" charset="0"/>
              </a:rPr>
              <a:t>. </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3" descr="Freigabe Vernichtung004.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4465638" cy="6858000"/>
          </a:xfrm>
        </p:spPr>
      </p:pic>
      <p:pic>
        <p:nvPicPr>
          <p:cNvPr id="7170" name="Picture 4" descr="Freigabe 2.jpg                                                 000BC618Macintosh HD                   BDC015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050" y="304800"/>
            <a:ext cx="46799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descr="carte T4.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04800" y="68263"/>
            <a:ext cx="8458200" cy="6510337"/>
          </a:xfrm>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027" descr="Carte T4-2039.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t="22366" b="22366"/>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3" descr="Douche gaz Hadamar.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4103688" cy="6248400"/>
          </a:xfrm>
        </p:spPr>
      </p:pic>
      <p:sp>
        <p:nvSpPr>
          <p:cNvPr id="67588" name="Text Box 4"/>
          <p:cNvSpPr txBox="1">
            <a:spLocks noChangeArrowheads="1"/>
          </p:cNvSpPr>
          <p:nvPr/>
        </p:nvSpPr>
        <p:spPr bwMode="auto">
          <a:xfrm>
            <a:off x="0" y="6400800"/>
            <a:ext cx="4005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Salle de douche (gaz) Hadamar</a:t>
            </a:r>
          </a:p>
        </p:txBody>
      </p:sp>
      <p:pic>
        <p:nvPicPr>
          <p:cNvPr id="73731" name="Picture 5" descr="Salle douche gaz1023.jpg                                       000BC618Macintosh HD                   BDC015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0"/>
            <a:ext cx="47021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 Box 6"/>
          <p:cNvSpPr txBox="1">
            <a:spLocks noChangeArrowheads="1"/>
          </p:cNvSpPr>
          <p:nvPr/>
        </p:nvSpPr>
        <p:spPr bwMode="auto">
          <a:xfrm>
            <a:off x="4632325" y="5394325"/>
            <a:ext cx="44370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Salle de douche (au CO) au centre </a:t>
            </a:r>
          </a:p>
          <a:p>
            <a:pPr>
              <a:defRPr/>
            </a:pPr>
            <a:r>
              <a:rPr lang="fr-FR">
                <a:cs typeface="+mn-cs"/>
              </a:rPr>
              <a:t>de Bernburg </a:t>
            </a: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p:txBody>
          <a:bodyPr/>
          <a:lstStyle/>
          <a:p>
            <a:r>
              <a:rPr lang="fr-FR">
                <a:latin typeface="Calisto MT" charset="0"/>
              </a:rPr>
              <a:t>Opération T4</a:t>
            </a:r>
          </a:p>
        </p:txBody>
      </p:sp>
      <p:sp>
        <p:nvSpPr>
          <p:cNvPr id="74754" name="Rectangle 3"/>
          <p:cNvSpPr>
            <a:spLocks noGrp="1" noChangeArrowheads="1"/>
          </p:cNvSpPr>
          <p:nvPr>
            <p:ph idx="1"/>
          </p:nvPr>
        </p:nvSpPr>
        <p:spPr/>
        <p:txBody>
          <a:bodyPr/>
          <a:lstStyle/>
          <a:p>
            <a:r>
              <a:rPr lang="fr-FR">
                <a:latin typeface="Times New Roman" charset="0"/>
              </a:rPr>
              <a:t>Les chambres à gaz sont conçues par des ingénieurs et chimistes. </a:t>
            </a:r>
          </a:p>
          <a:p>
            <a:r>
              <a:rPr lang="fr-FR">
                <a:latin typeface="Times New Roman" charset="0"/>
              </a:rPr>
              <a:t>Les SS sont chargés du transport des patients mais se dissimulent derrière une prétendue entreprise de transport ("Gekrat"). </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3" descr="Transport patients.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l="2811" r="2811"/>
          <a:stretch>
            <a:fillRect/>
          </a:stretch>
        </p:blipFill>
        <p:spPr/>
      </p:pic>
      <p:sp>
        <p:nvSpPr>
          <p:cNvPr id="72708" name="Text Box 4"/>
          <p:cNvSpPr txBox="1">
            <a:spLocks noChangeArrowheads="1"/>
          </p:cNvSpPr>
          <p:nvPr/>
        </p:nvSpPr>
        <p:spPr bwMode="auto">
          <a:xfrm>
            <a:off x="1066800" y="6019800"/>
            <a:ext cx="627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Transport des patients par les bus de la « Gekrat »</a:t>
            </a: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3" descr="Bus.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5913438"/>
          </a:xfrm>
        </p:spPr>
      </p:pic>
      <p:sp>
        <p:nvSpPr>
          <p:cNvPr id="73732" name="Text Box 4"/>
          <p:cNvSpPr txBox="1">
            <a:spLocks noChangeArrowheads="1"/>
          </p:cNvSpPr>
          <p:nvPr/>
        </p:nvSpPr>
        <p:spPr bwMode="auto">
          <a:xfrm>
            <a:off x="2727325" y="6003925"/>
            <a:ext cx="4767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Les bus avec rideaux de la « Gekrat »</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r>
              <a:rPr lang="fr-FR">
                <a:latin typeface="Calisto MT" charset="0"/>
              </a:rPr>
              <a:t>Opération T4</a:t>
            </a:r>
          </a:p>
        </p:txBody>
      </p:sp>
      <p:sp>
        <p:nvSpPr>
          <p:cNvPr id="77826" name="Rectangle 3"/>
          <p:cNvSpPr>
            <a:spLocks noGrp="1" noChangeArrowheads="1"/>
          </p:cNvSpPr>
          <p:nvPr>
            <p:ph idx="1"/>
          </p:nvPr>
        </p:nvSpPr>
        <p:spPr>
          <a:xfrm>
            <a:off x="685800" y="1981200"/>
            <a:ext cx="7772400" cy="4419600"/>
          </a:xfrm>
        </p:spPr>
        <p:txBody>
          <a:bodyPr/>
          <a:lstStyle/>
          <a:p>
            <a:pPr>
              <a:lnSpc>
                <a:spcPct val="90000"/>
              </a:lnSpc>
            </a:pPr>
            <a:r>
              <a:rPr lang="fr-FR">
                <a:latin typeface="Times New Roman" charset="0"/>
              </a:rPr>
              <a:t>Les formulaires remplis par les directeurs d'asile arrivent à la centrale d'euthanasie à Berlin, qui les renvoie aux experts psychiatres de l'euthanasie pour examen.</a:t>
            </a:r>
          </a:p>
          <a:p>
            <a:pPr>
              <a:lnSpc>
                <a:spcPct val="90000"/>
              </a:lnSpc>
            </a:pPr>
            <a:r>
              <a:rPr lang="fr-FR">
                <a:latin typeface="Times New Roman" charset="0"/>
              </a:rPr>
              <a:t> Les experts décident du sort des patients d'après les formulaires remplis par les directeurs d'asile ("+" au crayon rouge = euthanasie; "-" en bleu = peut vivre; "?" = l'expert n'arrive pas à trancher). </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3"/>
          <p:cNvSpPr>
            <a:spLocks noGrp="1" noChangeArrowheads="1"/>
          </p:cNvSpPr>
          <p:nvPr>
            <p:ph idx="1"/>
          </p:nvPr>
        </p:nvSpPr>
        <p:spPr>
          <a:xfrm>
            <a:off x="685800" y="990600"/>
            <a:ext cx="7772400" cy="5105400"/>
          </a:xfrm>
        </p:spPr>
        <p:txBody>
          <a:bodyPr/>
          <a:lstStyle/>
          <a:p>
            <a:r>
              <a:rPr lang="fr-FR">
                <a:latin typeface="Times New Roman" charset="0"/>
              </a:rPr>
              <a:t>Le critère essentiel est celui de l'aptitude au travail et de l'espoir ou non d'une guérison. L'«analyse» du dossier est rapide. </a:t>
            </a:r>
          </a:p>
          <a:p>
            <a:r>
              <a:rPr lang="fr-FR">
                <a:latin typeface="Times New Roman" charset="0"/>
              </a:rPr>
              <a:t>En 2 semaines, le Dr. Pfannmüller, directeur de l'asile d'Eglfing-Haar, examine 2000 dossiers et décide du sort d'autant de patients. </a:t>
            </a:r>
          </a:p>
          <a:p>
            <a:r>
              <a:rPr lang="fr-FR">
                <a:latin typeface="Times New Roman" charset="0"/>
              </a:rPr>
              <a:t>Ils reçoivent une indemnité de 10-20 Pf. par dossier traité. </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p:txBody>
          <a:bodyPr/>
          <a:lstStyle/>
          <a:p>
            <a:r>
              <a:rPr lang="fr-FR">
                <a:latin typeface="Calisto MT" charset="0"/>
              </a:rPr>
              <a:t>Opération T4</a:t>
            </a:r>
          </a:p>
        </p:txBody>
      </p:sp>
      <p:sp>
        <p:nvSpPr>
          <p:cNvPr id="79874" name="Rectangle 3"/>
          <p:cNvSpPr>
            <a:spLocks noGrp="1" noChangeArrowheads="1"/>
          </p:cNvSpPr>
          <p:nvPr>
            <p:ph idx="1"/>
          </p:nvPr>
        </p:nvSpPr>
        <p:spPr/>
        <p:txBody>
          <a:bodyPr/>
          <a:lstStyle/>
          <a:p>
            <a:r>
              <a:rPr lang="fr-FR">
                <a:latin typeface="Times New Roman" charset="0"/>
              </a:rPr>
              <a:t>Les dossiers sont examinés une deuxième fois par le directeur médical de l'opération, d'abord Prof. W. Heyde, ensuite Prof. P. H. Nitsche. </a:t>
            </a:r>
          </a:p>
          <a:p>
            <a:r>
              <a:rPr lang="fr-FR">
                <a:latin typeface="Times New Roman" charset="0"/>
              </a:rPr>
              <a:t>Triés à la centrale, les dossiers "+" sont transmis à la "Gekrat" qui achemine les patients vers les 6 centres T4.</a:t>
            </a: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3"/>
          <p:cNvSpPr>
            <a:spLocks noGrp="1" noChangeArrowheads="1"/>
          </p:cNvSpPr>
          <p:nvPr>
            <p:ph idx="1"/>
          </p:nvPr>
        </p:nvSpPr>
        <p:spPr>
          <a:xfrm>
            <a:off x="685800" y="533400"/>
            <a:ext cx="7772400" cy="5791200"/>
          </a:xfrm>
        </p:spPr>
        <p:txBody>
          <a:bodyPr/>
          <a:lstStyle/>
          <a:p>
            <a:pPr>
              <a:lnSpc>
                <a:spcPct val="90000"/>
              </a:lnSpc>
            </a:pPr>
            <a:r>
              <a:rPr lang="fr-FR">
                <a:latin typeface="Times New Roman" charset="0"/>
              </a:rPr>
              <a:t>Malgré le secret, début 1940, la plupart des directeurs d'asiles ont appris que des patients doivent être "liquidés". </a:t>
            </a:r>
          </a:p>
          <a:p>
            <a:pPr>
              <a:lnSpc>
                <a:spcPct val="90000"/>
              </a:lnSpc>
            </a:pPr>
            <a:r>
              <a:rPr lang="fr-FR">
                <a:latin typeface="Times New Roman" charset="0"/>
              </a:rPr>
              <a:t>Les "déplacements" de patients commencent vers les 6 centres d'euthanasie dirigés par des médecins qui ouvrent le robinet de gaz. </a:t>
            </a:r>
          </a:p>
          <a:p>
            <a:pPr>
              <a:lnSpc>
                <a:spcPct val="90000"/>
              </a:lnSpc>
            </a:pPr>
            <a:r>
              <a:rPr lang="fr-FR">
                <a:latin typeface="Times New Roman" charset="0"/>
              </a:rPr>
              <a:t>Les corps sont ensuite incinérés dans les crématoires. </a:t>
            </a:r>
          </a:p>
          <a:p>
            <a:pPr>
              <a:lnSpc>
                <a:spcPct val="90000"/>
              </a:lnSpc>
            </a:pPr>
            <a:r>
              <a:rPr lang="fr-FR">
                <a:latin typeface="Times New Roman" charset="0"/>
              </a:rPr>
              <a:t>Les familles reçoivent un avis de décès avec une "cause de mort" inventée (pneumonie, arrêt cardiaque, etc.).</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5" descr="Prof. Hoche.jpg                                                000BC618Macintosh HD                   BDC0152A:"/>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400" y="381000"/>
            <a:ext cx="4543425" cy="6477000"/>
          </a:xfrm>
        </p:spPr>
      </p:pic>
      <p:sp>
        <p:nvSpPr>
          <p:cNvPr id="8194" name="Rectangle 4"/>
          <p:cNvSpPr>
            <a:spLocks noGrp="1" noChangeArrowheads="1"/>
          </p:cNvSpPr>
          <p:nvPr>
            <p:ph type="body" sz="half" idx="2"/>
          </p:nvPr>
        </p:nvSpPr>
        <p:spPr>
          <a:xfrm>
            <a:off x="4648200" y="457200"/>
            <a:ext cx="3810000" cy="5638800"/>
          </a:xfrm>
        </p:spPr>
        <p:txBody>
          <a:bodyPr/>
          <a:lstStyle/>
          <a:p>
            <a:r>
              <a:rPr lang="fr-FR" sz="2800">
                <a:latin typeface="Times New Roman" charset="0"/>
              </a:rPr>
              <a:t>Alfred Hoche (1865-1943) = Prof. titulaire de psychiatrie &amp; directeur de la clinique psy. &amp; neurol. de l'Université de Fribourg de 1902 à 1934</a:t>
            </a:r>
          </a:p>
          <a:p>
            <a:r>
              <a:rPr lang="fr-FR" sz="2800">
                <a:latin typeface="Times New Roman" charset="0"/>
              </a:rPr>
              <a:t>Karl Binding, Prof. de droit à la retraite ; a atteint les plus hautes fonctions.</a:t>
            </a: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3" descr="Vers Hadamar040.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914400" y="0"/>
            <a:ext cx="4900613" cy="6858000"/>
          </a:xfrm>
        </p:spPr>
      </p:pic>
      <p:sp>
        <p:nvSpPr>
          <p:cNvPr id="76804" name="Text Box 4"/>
          <p:cNvSpPr txBox="1">
            <a:spLocks noChangeArrowheads="1"/>
          </p:cNvSpPr>
          <p:nvPr/>
        </p:nvSpPr>
        <p:spPr bwMode="auto">
          <a:xfrm>
            <a:off x="6019800" y="2209800"/>
            <a:ext cx="26670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fr-FR">
                <a:cs typeface="+mn-cs"/>
              </a:rPr>
              <a:t>Les asiles dont les </a:t>
            </a:r>
          </a:p>
          <a:p>
            <a:pPr>
              <a:defRPr/>
            </a:pPr>
            <a:r>
              <a:rPr lang="fr-FR">
                <a:cs typeface="+mn-cs"/>
              </a:rPr>
              <a:t>patients « incurables » sont transférés au centre d</a:t>
            </a:r>
            <a:r>
              <a:rPr lang="ja-JP" altLang="fr-FR">
                <a:latin typeface="Arial"/>
                <a:cs typeface="+mn-cs"/>
              </a:rPr>
              <a:t>’</a:t>
            </a:r>
            <a:r>
              <a:rPr lang="fr-FR">
                <a:cs typeface="+mn-cs"/>
              </a:rPr>
              <a:t>euthanasie d</a:t>
            </a:r>
            <a:r>
              <a:rPr lang="ja-JP" altLang="fr-FR">
                <a:latin typeface="Arial"/>
                <a:cs typeface="+mn-cs"/>
              </a:rPr>
              <a:t>’</a:t>
            </a:r>
            <a:r>
              <a:rPr lang="fr-FR">
                <a:cs typeface="+mn-cs"/>
              </a:rPr>
              <a:t>Hadamar</a:t>
            </a: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p:nvPr>
        </p:nvSpPr>
        <p:spPr/>
        <p:txBody>
          <a:bodyPr/>
          <a:lstStyle/>
          <a:p>
            <a:endParaRPr lang="fr-FR">
              <a:latin typeface="Calisto MT" charset="0"/>
            </a:endParaRPr>
          </a:p>
        </p:txBody>
      </p:sp>
      <p:pic>
        <p:nvPicPr>
          <p:cNvPr id="83971" name="Picture 3" descr="Hadamar042.jpg                                                 000BC618Macintosh HD                   BDC015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7713663" cy="613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3972" name="Text Box 4"/>
          <p:cNvSpPr txBox="1">
            <a:spLocks noChangeArrowheads="1"/>
          </p:cNvSpPr>
          <p:nvPr/>
        </p:nvSpPr>
        <p:spPr bwMode="auto">
          <a:xfrm>
            <a:off x="2574925" y="6232525"/>
            <a:ext cx="1300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Hadamar</a:t>
            </a: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descr="Crématoire044.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990600" y="0"/>
            <a:ext cx="5030788" cy="6858000"/>
          </a:xfrm>
        </p:spPr>
      </p:pic>
      <p:sp>
        <p:nvSpPr>
          <p:cNvPr id="81924" name="Text Box 4"/>
          <p:cNvSpPr txBox="1">
            <a:spLocks noChangeArrowheads="1"/>
          </p:cNvSpPr>
          <p:nvPr/>
        </p:nvSpPr>
        <p:spPr bwMode="auto">
          <a:xfrm>
            <a:off x="6384925" y="1889125"/>
            <a:ext cx="2136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Four crématoire</a:t>
            </a: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6" descr="Hadamar fumée046.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838200" y="304800"/>
            <a:ext cx="7389813" cy="5486400"/>
          </a:xfrm>
        </p:spPr>
      </p:pic>
      <p:sp>
        <p:nvSpPr>
          <p:cNvPr id="82951" name="Text Box 7"/>
          <p:cNvSpPr txBox="1">
            <a:spLocks noChangeArrowheads="1"/>
          </p:cNvSpPr>
          <p:nvPr/>
        </p:nvSpPr>
        <p:spPr bwMode="auto">
          <a:xfrm>
            <a:off x="2514600" y="6096000"/>
            <a:ext cx="4545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La fumée du crématoire d</a:t>
            </a:r>
            <a:r>
              <a:rPr lang="ja-JP" altLang="fr-FR">
                <a:latin typeface="Arial"/>
                <a:cs typeface="+mn-cs"/>
              </a:rPr>
              <a:t>’</a:t>
            </a:r>
            <a:r>
              <a:rPr lang="fr-FR">
                <a:cs typeface="+mn-cs"/>
              </a:rPr>
              <a:t>Hadamar</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p:txBody>
          <a:bodyPr/>
          <a:lstStyle/>
          <a:p>
            <a:r>
              <a:rPr lang="fr-FR">
                <a:latin typeface="Calisto MT" charset="0"/>
              </a:rPr>
              <a:t>Opération T4</a:t>
            </a:r>
          </a:p>
        </p:txBody>
      </p:sp>
      <p:sp>
        <p:nvSpPr>
          <p:cNvPr id="86018" name="Rectangle 3"/>
          <p:cNvSpPr>
            <a:spLocks noGrp="1" noChangeArrowheads="1"/>
          </p:cNvSpPr>
          <p:nvPr>
            <p:ph idx="1"/>
          </p:nvPr>
        </p:nvSpPr>
        <p:spPr/>
        <p:txBody>
          <a:bodyPr/>
          <a:lstStyle/>
          <a:p>
            <a:r>
              <a:rPr lang="fr-FR">
                <a:latin typeface="Times New Roman" charset="0"/>
              </a:rPr>
              <a:t>Avril 1940: la centrale bureaucratique d'euthanasie à Berlin se développe (100 employés) et installe ses bureaux au </a:t>
            </a:r>
            <a:r>
              <a:rPr lang="fr-FR" u="sng">
                <a:latin typeface="Times New Roman" charset="0"/>
              </a:rPr>
              <a:t>n°4</a:t>
            </a:r>
            <a:r>
              <a:rPr lang="fr-FR">
                <a:latin typeface="Times New Roman" charset="0"/>
              </a:rPr>
              <a:t> de la </a:t>
            </a:r>
            <a:r>
              <a:rPr lang="fr-FR" u="sng">
                <a:latin typeface="Times New Roman" charset="0"/>
              </a:rPr>
              <a:t>Tiergartenstrasse</a:t>
            </a:r>
            <a:r>
              <a:rPr lang="fr-FR">
                <a:latin typeface="Times New Roman" charset="0"/>
              </a:rPr>
              <a:t> (d'où le nom "T4"). </a:t>
            </a:r>
          </a:p>
          <a:p>
            <a:r>
              <a:rPr lang="fr-FR">
                <a:latin typeface="Times New Roman" charset="0"/>
              </a:rPr>
              <a:t>Elle comprend 6 sections (médicale, administration, transport, économie, personnel, inspection). </a:t>
            </a: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3" descr="Centrale T4.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838200" y="0"/>
            <a:ext cx="4951413" cy="6858000"/>
          </a:xfrm>
        </p:spPr>
      </p:pic>
      <p:sp>
        <p:nvSpPr>
          <p:cNvPr id="77828" name="Text Box 4"/>
          <p:cNvSpPr txBox="1">
            <a:spLocks noChangeArrowheads="1"/>
          </p:cNvSpPr>
          <p:nvPr/>
        </p:nvSpPr>
        <p:spPr bwMode="auto">
          <a:xfrm>
            <a:off x="6096000" y="1752600"/>
            <a:ext cx="2454275"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fr-FR">
                <a:cs typeface="+mn-cs"/>
              </a:rPr>
              <a:t>Le n°4 de la rue </a:t>
            </a:r>
          </a:p>
          <a:p>
            <a:pPr>
              <a:defRPr/>
            </a:pPr>
            <a:r>
              <a:rPr lang="fr-FR">
                <a:cs typeface="+mn-cs"/>
              </a:rPr>
              <a:t>du Jardin des animaux (Tiergartenstrasse 4) = </a:t>
            </a:r>
          </a:p>
          <a:p>
            <a:pPr>
              <a:defRPr/>
            </a:pPr>
            <a:r>
              <a:rPr lang="fr-FR">
                <a:cs typeface="+mn-cs"/>
              </a:rPr>
              <a:t>La centrale T4</a:t>
            </a: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3"/>
          <p:cNvSpPr>
            <a:spLocks noGrp="1" noChangeArrowheads="1"/>
          </p:cNvSpPr>
          <p:nvPr>
            <p:ph idx="1"/>
          </p:nvPr>
        </p:nvSpPr>
        <p:spPr>
          <a:xfrm>
            <a:off x="0" y="533400"/>
            <a:ext cx="8458200" cy="5562600"/>
          </a:xfrm>
        </p:spPr>
        <p:txBody>
          <a:bodyPr/>
          <a:lstStyle/>
          <a:p>
            <a:pPr>
              <a:lnSpc>
                <a:spcPct val="90000"/>
              </a:lnSpc>
            </a:pPr>
            <a:r>
              <a:rPr lang="fr-FR" sz="2800">
                <a:latin typeface="Times New Roman" charset="0"/>
              </a:rPr>
              <a:t>Août 1940: pic de l'euthanasie T4. Le cercle des experts T4 est élargi. </a:t>
            </a:r>
          </a:p>
          <a:p>
            <a:pPr>
              <a:lnSpc>
                <a:spcPct val="90000"/>
              </a:lnSpc>
            </a:pPr>
            <a:r>
              <a:rPr lang="fr-FR" sz="2800">
                <a:latin typeface="Times New Roman" charset="0"/>
              </a:rPr>
              <a:t>L'opération T4 dispose de </a:t>
            </a:r>
            <a:r>
              <a:rPr lang="fr-FR" sz="2800" u="sng">
                <a:latin typeface="Times New Roman" charset="0"/>
              </a:rPr>
              <a:t>40 experts psychiatres externes</a:t>
            </a:r>
            <a:r>
              <a:rPr lang="fr-FR" sz="2800">
                <a:latin typeface="Times New Roman" charset="0"/>
              </a:rPr>
              <a:t>, dont </a:t>
            </a:r>
            <a:r>
              <a:rPr lang="fr-FR" sz="2800" u="sng">
                <a:latin typeface="Times New Roman" charset="0"/>
              </a:rPr>
              <a:t>11 Prof. de psychiatrie</a:t>
            </a:r>
            <a:r>
              <a:rPr lang="fr-FR" sz="2800">
                <a:latin typeface="Times New Roman" charset="0"/>
              </a:rPr>
              <a:t> (Panse &amp; Pohlisch / Bonn; Kihn / Iéna; Schneider / Heidelberg; Mauz / Königsberg; Bertha / Graz -&gt; Vienne; Villinger / Breslau ; Straub / Kiel; Zucker; Reisch / Graz), </a:t>
            </a:r>
          </a:p>
          <a:p>
            <a:pPr>
              <a:lnSpc>
                <a:spcPct val="90000"/>
              </a:lnSpc>
            </a:pPr>
            <a:r>
              <a:rPr lang="fr-FR" sz="2800">
                <a:latin typeface="Times New Roman" charset="0"/>
              </a:rPr>
              <a:t>les </a:t>
            </a:r>
            <a:r>
              <a:rPr lang="fr-FR" sz="2800" u="sng">
                <a:latin typeface="Times New Roman" charset="0"/>
              </a:rPr>
              <a:t>autres étant directeurs ou médecins-chefs d'asiles psychiatriques</a:t>
            </a:r>
            <a:r>
              <a:rPr lang="fr-FR" sz="2800">
                <a:latin typeface="Times New Roman" charset="0"/>
              </a:rPr>
              <a:t> </a:t>
            </a:r>
          </a:p>
          <a:p>
            <a:pPr>
              <a:lnSpc>
                <a:spcPct val="90000"/>
              </a:lnSpc>
            </a:pPr>
            <a:r>
              <a:rPr lang="fr-FR" sz="2800">
                <a:latin typeface="Times New Roman" charset="0"/>
              </a:rPr>
              <a:t>+ 11 médecins au siège de T4 (dont les 2 directeurs médicaux Prof. Nitsche &amp; Prof. Heyde)</a:t>
            </a:r>
          </a:p>
          <a:p>
            <a:pPr>
              <a:lnSpc>
                <a:spcPct val="90000"/>
              </a:lnSpc>
            </a:pPr>
            <a:r>
              <a:rPr lang="fr-FR" sz="2800">
                <a:latin typeface="Times New Roman" charset="0"/>
              </a:rPr>
              <a:t> + 13 médecins principaux responsables des 6 centres d'euthanasie T4 </a:t>
            </a: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3" descr="Liste experts T4.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762000" y="0"/>
            <a:ext cx="8001000" cy="5735638"/>
          </a:xfrm>
        </p:spPr>
      </p:pic>
      <p:sp>
        <p:nvSpPr>
          <p:cNvPr id="79876" name="Text Box 4"/>
          <p:cNvSpPr txBox="1">
            <a:spLocks noChangeArrowheads="1"/>
          </p:cNvSpPr>
          <p:nvPr/>
        </p:nvSpPr>
        <p:spPr bwMode="auto">
          <a:xfrm>
            <a:off x="2667000" y="6019800"/>
            <a:ext cx="2644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Liste des experts T4</a:t>
            </a: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027" descr="Paul Nitsche1.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512763" y="0"/>
            <a:ext cx="5129212" cy="6553200"/>
          </a:xfrm>
        </p:spPr>
      </p:pic>
      <p:sp>
        <p:nvSpPr>
          <p:cNvPr id="101380" name="Text Box 1028"/>
          <p:cNvSpPr txBox="1">
            <a:spLocks noChangeArrowheads="1"/>
          </p:cNvSpPr>
          <p:nvPr/>
        </p:nvSpPr>
        <p:spPr bwMode="auto">
          <a:xfrm>
            <a:off x="6308725" y="1050925"/>
            <a:ext cx="2149475"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fr-FR">
                <a:cs typeface="+mn-cs"/>
              </a:rPr>
              <a:t>Paul Nitsche:</a:t>
            </a:r>
          </a:p>
          <a:p>
            <a:pPr>
              <a:defRPr/>
            </a:pPr>
            <a:r>
              <a:rPr lang="fr-FR">
                <a:cs typeface="+mn-cs"/>
              </a:rPr>
              <a:t>Un réformateur de la psychiatrie devenu un des responsables médicaux de l</a:t>
            </a:r>
            <a:r>
              <a:rPr lang="ja-JP" altLang="fr-FR">
                <a:latin typeface="Arial"/>
                <a:cs typeface="+mn-cs"/>
              </a:rPr>
              <a:t>’</a:t>
            </a:r>
            <a:r>
              <a:rPr lang="fr-FR">
                <a:cs typeface="+mn-cs"/>
              </a:rPr>
              <a:t>Opération T4</a:t>
            </a: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3" descr="Équipe d'experts T4 045.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t="10526" b="10526"/>
          <a:stretch>
            <a:fillRect/>
          </a:stretch>
        </p:blipFill>
        <p:spPr/>
      </p:pic>
      <p:sp>
        <p:nvSpPr>
          <p:cNvPr id="80900" name="Text Box 4"/>
          <p:cNvSpPr txBox="1">
            <a:spLocks noChangeArrowheads="1"/>
          </p:cNvSpPr>
          <p:nvPr/>
        </p:nvSpPr>
        <p:spPr bwMode="auto">
          <a:xfrm>
            <a:off x="2057400" y="6096000"/>
            <a:ext cx="5146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5 experts T4 en tournée et leur chauffeur</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a:xfrm>
            <a:off x="685800" y="304800"/>
            <a:ext cx="7772400" cy="762000"/>
          </a:xfrm>
        </p:spPr>
        <p:txBody>
          <a:bodyPr/>
          <a:lstStyle/>
          <a:p>
            <a:r>
              <a:rPr lang="fr-FR" sz="4000">
                <a:latin typeface="Calisto MT" charset="0"/>
              </a:rPr>
              <a:t>Binding &amp; Hoche: </a:t>
            </a:r>
            <a:r>
              <a:rPr lang="fr-FR" sz="4000" u="sng">
                <a:solidFill>
                  <a:schemeClr val="tx1"/>
                </a:solidFill>
                <a:latin typeface="Times New Roman" charset="0"/>
              </a:rPr>
              <a:t>Relativisme</a:t>
            </a:r>
            <a:endParaRPr lang="fr-FR" u="sng">
              <a:solidFill>
                <a:schemeClr val="tx1"/>
              </a:solidFill>
              <a:latin typeface="Times New Roman" charset="0"/>
            </a:endParaRPr>
          </a:p>
        </p:txBody>
      </p:sp>
      <p:sp>
        <p:nvSpPr>
          <p:cNvPr id="9218" name="Rectangle 3"/>
          <p:cNvSpPr>
            <a:spLocks noGrp="1" noChangeArrowheads="1"/>
          </p:cNvSpPr>
          <p:nvPr>
            <p:ph idx="1"/>
          </p:nvPr>
        </p:nvSpPr>
        <p:spPr>
          <a:xfrm>
            <a:off x="304800" y="1295400"/>
            <a:ext cx="8458200" cy="5181600"/>
          </a:xfrm>
        </p:spPr>
        <p:txBody>
          <a:bodyPr/>
          <a:lstStyle/>
          <a:p>
            <a:pPr marL="990600" lvl="1" indent="-533400" algn="just">
              <a:buFont typeface="Times" charset="0"/>
              <a:buAutoNum type="alphaLcParenR"/>
            </a:pPr>
            <a:r>
              <a:rPr lang="fr-FR" u="sng">
                <a:latin typeface="Times New Roman" charset="0"/>
              </a:rPr>
              <a:t>juridique</a:t>
            </a:r>
            <a:r>
              <a:rPr lang="fr-FR">
                <a:latin typeface="Times New Roman" charset="0"/>
              </a:rPr>
              <a:t>: Karl Binding = plus éminent représentant du "positivisme juridique" = sorte de relativisme selon lequel le droit n'a pas d'autre justification que d'avoir été proclamé par l'État. </a:t>
            </a:r>
          </a:p>
          <a:p>
            <a:pPr marL="990600" lvl="1" indent="-533400">
              <a:buFont typeface="Times" charset="0"/>
              <a:buAutoNum type="alphaLcParenR"/>
            </a:pPr>
            <a:r>
              <a:rPr lang="fr-FR">
                <a:latin typeface="Times New Roman" charset="0"/>
              </a:rPr>
              <a:t> </a:t>
            </a:r>
            <a:r>
              <a:rPr lang="fr-FR" u="sng">
                <a:latin typeface="Times New Roman" charset="0"/>
              </a:rPr>
              <a:t>Ethique médicale</a:t>
            </a:r>
            <a:r>
              <a:rPr lang="fr-FR">
                <a:latin typeface="Times New Roman" charset="0"/>
              </a:rPr>
              <a:t>: pour Hoche éthique médicale "ne reste pas la même pour l'éternité". </a:t>
            </a:r>
          </a:p>
          <a:p>
            <a:pPr marL="990600" lvl="1" indent="-533400">
              <a:buFont typeface="Times" charset="0"/>
              <a:buAutoNum type="alphaLcParenR"/>
            </a:pPr>
            <a:r>
              <a:rPr lang="fr-FR">
                <a:latin typeface="Times New Roman" charset="0"/>
              </a:rPr>
              <a:t> </a:t>
            </a:r>
            <a:r>
              <a:rPr lang="fr-FR" u="sng">
                <a:latin typeface="Times New Roman" charset="0"/>
              </a:rPr>
              <a:t>Existentiel</a:t>
            </a:r>
            <a:r>
              <a:rPr lang="fr-FR">
                <a:latin typeface="Times New Roman" charset="0"/>
              </a:rPr>
              <a:t> : Impressionnés par l'hécatombe de la 1ère G.M, Binding &amp; Hoche  ont conception très relativiste de la vie humaine: </a:t>
            </a:r>
            <a:r>
              <a:rPr lang="fr-FR" i="1">
                <a:latin typeface="Times New Roman" charset="0"/>
              </a:rPr>
              <a:t>"l'humanité perd tant des siens par des erreurs, qu'un de plus ou de moins ne pèse guère dans la balance"</a:t>
            </a:r>
            <a:r>
              <a:rPr lang="fr-FR">
                <a:latin typeface="Times New Roman" charset="0"/>
              </a:rPr>
              <a:t>. </a:t>
            </a: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3"/>
          <p:cNvSpPr>
            <a:spLocks noGrp="1" noChangeArrowheads="1"/>
          </p:cNvSpPr>
          <p:nvPr>
            <p:ph idx="1"/>
          </p:nvPr>
        </p:nvSpPr>
        <p:spPr>
          <a:xfrm>
            <a:off x="685800" y="762000"/>
            <a:ext cx="7772400" cy="5334000"/>
          </a:xfrm>
        </p:spPr>
        <p:txBody>
          <a:bodyPr/>
          <a:lstStyle/>
          <a:p>
            <a:pPr>
              <a:lnSpc>
                <a:spcPct val="90000"/>
              </a:lnSpc>
              <a:buFontTx/>
              <a:buNone/>
            </a:pPr>
            <a:r>
              <a:rPr lang="fr-FR" dirty="0">
                <a:latin typeface="Times New Roman" charset="0"/>
              </a:rPr>
              <a:t>+ 2 centres de recherche </a:t>
            </a:r>
            <a:r>
              <a:rPr lang="fr-FR" dirty="0" err="1">
                <a:latin typeface="Times New Roman" charset="0"/>
              </a:rPr>
              <a:t>neuro-psychiatrique</a:t>
            </a:r>
            <a:r>
              <a:rPr lang="fr-FR" dirty="0">
                <a:latin typeface="Times New Roman" charset="0"/>
              </a:rPr>
              <a:t> directement intégré à l'opération T4 :</a:t>
            </a:r>
          </a:p>
          <a:p>
            <a:pPr>
              <a:lnSpc>
                <a:spcPct val="90000"/>
              </a:lnSpc>
              <a:buFontTx/>
              <a:buNone/>
            </a:pPr>
            <a:r>
              <a:rPr lang="fr-FR" dirty="0">
                <a:latin typeface="Times New Roman" charset="0"/>
              </a:rPr>
              <a:t>	</a:t>
            </a:r>
            <a:r>
              <a:rPr lang="fr-FR" dirty="0" err="1">
                <a:latin typeface="Times New Roman" charset="0"/>
              </a:rPr>
              <a:t>Görden</a:t>
            </a:r>
            <a:r>
              <a:rPr lang="fr-FR" dirty="0">
                <a:latin typeface="Times New Roman" charset="0"/>
              </a:rPr>
              <a:t>, dirigé par Prof. </a:t>
            </a:r>
            <a:r>
              <a:rPr lang="fr-FR" dirty="0" err="1">
                <a:latin typeface="Times New Roman" charset="0"/>
              </a:rPr>
              <a:t>Heinze</a:t>
            </a:r>
            <a:r>
              <a:rPr lang="fr-FR" dirty="0">
                <a:latin typeface="Times New Roman" charset="0"/>
              </a:rPr>
              <a:t>; </a:t>
            </a:r>
          </a:p>
          <a:p>
            <a:pPr>
              <a:lnSpc>
                <a:spcPct val="90000"/>
              </a:lnSpc>
              <a:buFontTx/>
              <a:buNone/>
            </a:pPr>
            <a:r>
              <a:rPr lang="fr-FR" dirty="0">
                <a:latin typeface="Times New Roman" charset="0"/>
              </a:rPr>
              <a:t>	Université Heidelberg, dirigé par Pr C. Schneider. </a:t>
            </a:r>
          </a:p>
          <a:p>
            <a:pPr>
              <a:lnSpc>
                <a:spcPct val="90000"/>
              </a:lnSpc>
              <a:buFontTx/>
              <a:buNone/>
            </a:pPr>
            <a:r>
              <a:rPr lang="fr-FR" dirty="0">
                <a:latin typeface="Times New Roman" charset="0"/>
              </a:rPr>
              <a:t>Le Prof. Max de </a:t>
            </a:r>
            <a:r>
              <a:rPr lang="fr-FR" dirty="0" err="1">
                <a:latin typeface="Times New Roman" charset="0"/>
              </a:rPr>
              <a:t>Crinis</a:t>
            </a:r>
            <a:r>
              <a:rPr lang="fr-FR" dirty="0">
                <a:latin typeface="Times New Roman" charset="0"/>
              </a:rPr>
              <a:t>, titulaire de la chaire de psychiatrie de l'Université de Berlin, est l'une des éminences grises de l'opération. </a:t>
            </a:r>
          </a:p>
          <a:p>
            <a:pPr>
              <a:lnSpc>
                <a:spcPct val="90000"/>
              </a:lnSpc>
              <a:buFontTx/>
              <a:buNone/>
            </a:pPr>
            <a:r>
              <a:rPr lang="fr-FR" dirty="0">
                <a:latin typeface="Times New Roman" charset="0"/>
              </a:rPr>
              <a:t>Cette cinquantaine de médecins directement engagés dans l'opération T4 sont ensuite aidés et relayés par un grand nombre de psychiatres des asiles. </a:t>
            </a:r>
          </a:p>
          <a:p>
            <a:pPr>
              <a:lnSpc>
                <a:spcPct val="90000"/>
              </a:lnSpc>
              <a:buFontTx/>
              <a:buNone/>
            </a:pPr>
            <a:r>
              <a:rPr lang="fr-FR" dirty="0">
                <a:latin typeface="Times New Roman" charset="0"/>
              </a:rPr>
              <a:t>Pour mieux camoufler l'opération, les patients "transportés" vers les 6 centres d'euthanasie T4 sont d'abord transférés vers des "asiles de transit". </a:t>
            </a: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685800" y="609600"/>
            <a:ext cx="7772400" cy="990600"/>
          </a:xfrm>
        </p:spPr>
        <p:txBody>
          <a:bodyPr/>
          <a:lstStyle/>
          <a:p>
            <a:r>
              <a:rPr lang="fr-FR">
                <a:latin typeface="Calisto MT" charset="0"/>
              </a:rPr>
              <a:t>Les réactions</a:t>
            </a:r>
          </a:p>
        </p:txBody>
      </p:sp>
      <p:sp>
        <p:nvSpPr>
          <p:cNvPr id="93186" name="Rectangle 3"/>
          <p:cNvSpPr>
            <a:spLocks noGrp="1" noChangeArrowheads="1"/>
          </p:cNvSpPr>
          <p:nvPr>
            <p:ph idx="1"/>
          </p:nvPr>
        </p:nvSpPr>
        <p:spPr>
          <a:xfrm>
            <a:off x="685800" y="1600200"/>
            <a:ext cx="7772400" cy="4800600"/>
          </a:xfrm>
        </p:spPr>
        <p:txBody>
          <a:bodyPr/>
          <a:lstStyle/>
          <a:p>
            <a:pPr>
              <a:lnSpc>
                <a:spcPct val="90000"/>
              </a:lnSpc>
            </a:pPr>
            <a:r>
              <a:rPr lang="fr-FR" sz="2800">
                <a:latin typeface="Times New Roman" charset="0"/>
              </a:rPr>
              <a:t>Juin 1940: une partie de la population commence à s'alarmer des étranges décès en série des patients. </a:t>
            </a:r>
          </a:p>
          <a:p>
            <a:pPr>
              <a:lnSpc>
                <a:spcPct val="90000"/>
              </a:lnSpc>
            </a:pPr>
            <a:r>
              <a:rPr lang="fr-FR" sz="2800">
                <a:latin typeface="Times New Roman" charset="0"/>
              </a:rPr>
              <a:t>Des représentants des Églises protestent. </a:t>
            </a:r>
          </a:p>
          <a:p>
            <a:pPr>
              <a:lnSpc>
                <a:spcPct val="90000"/>
              </a:lnSpc>
            </a:pPr>
            <a:r>
              <a:rPr lang="fr-FR" sz="2800">
                <a:latin typeface="Times New Roman" charset="0"/>
              </a:rPr>
              <a:t>Des plaintes pour homicides sont déposées devant les tribunaux. Les procureurs transmettent les dossiers aux procureurs généraux qui interrogent le ministère de la Justice (Gürtner). Celui-ci se trouve "coincé" car, d'un côté, il ne peut laisser les questions des procureurs sans réponse et, de l'autre, il est tenu au secret du fait que le seul document "légal" a été signé par Hitler lui-même. </a:t>
            </a: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685800" y="381000"/>
            <a:ext cx="7772400" cy="914400"/>
          </a:xfrm>
        </p:spPr>
        <p:txBody>
          <a:bodyPr/>
          <a:lstStyle/>
          <a:p>
            <a:r>
              <a:rPr lang="fr-FR">
                <a:latin typeface="Calisto MT" charset="0"/>
              </a:rPr>
              <a:t>Projet de </a:t>
            </a:r>
            <a:r>
              <a:rPr lang="fr-FR">
                <a:latin typeface="Times New Roman" charset="0"/>
              </a:rPr>
              <a:t>loi sur l'euthanasie</a:t>
            </a:r>
            <a:r>
              <a:rPr lang="fr-FR" u="sng">
                <a:latin typeface="Times New Roman" charset="0"/>
              </a:rPr>
              <a:t> </a:t>
            </a:r>
          </a:p>
        </p:txBody>
      </p:sp>
      <p:sp>
        <p:nvSpPr>
          <p:cNvPr id="94210" name="Rectangle 3"/>
          <p:cNvSpPr>
            <a:spLocks noGrp="1" noChangeArrowheads="1"/>
          </p:cNvSpPr>
          <p:nvPr>
            <p:ph idx="1"/>
          </p:nvPr>
        </p:nvSpPr>
        <p:spPr>
          <a:xfrm>
            <a:off x="685800" y="1524000"/>
            <a:ext cx="7924800" cy="4953000"/>
          </a:xfrm>
        </p:spPr>
        <p:txBody>
          <a:bodyPr/>
          <a:lstStyle/>
          <a:p>
            <a:r>
              <a:rPr lang="fr-FR" sz="2800">
                <a:latin typeface="Times New Roman" charset="0"/>
              </a:rPr>
              <a:t>En août 1940, une </a:t>
            </a:r>
            <a:r>
              <a:rPr lang="fr-FR" sz="2800" u="sng">
                <a:latin typeface="Times New Roman" charset="0"/>
              </a:rPr>
              <a:t>loi sur l'euthanasie est préparée</a:t>
            </a:r>
            <a:r>
              <a:rPr lang="fr-FR" sz="2800">
                <a:latin typeface="Times New Roman" charset="0"/>
              </a:rPr>
              <a:t> par 40 experts, dont 17 des experts T4 (dont les Prof. de Crinis, Mauz, Kihn, Pohlisch, C. Schneider, Schultze) + Prof. F. Lenz (généticien humain, directeur du département d'eugénisme de l'IKW d'anthropologie, génétique humaine et eugénisme). </a:t>
            </a:r>
            <a:r>
              <a:rPr lang="fr-FR" sz="2800" u="sng">
                <a:latin typeface="Times New Roman" charset="0"/>
              </a:rPr>
              <a:t>Finalement</a:t>
            </a:r>
            <a:r>
              <a:rPr lang="fr-FR" sz="2800">
                <a:latin typeface="Times New Roman" charset="0"/>
              </a:rPr>
              <a:t>, elle ne sera </a:t>
            </a:r>
            <a:r>
              <a:rPr lang="fr-FR" sz="2800" u="sng">
                <a:latin typeface="Times New Roman" charset="0"/>
              </a:rPr>
              <a:t>pas promulguée</a:t>
            </a:r>
            <a:r>
              <a:rPr lang="fr-FR" sz="2800">
                <a:latin typeface="Times New Roman" charset="0"/>
              </a:rPr>
              <a:t>. </a:t>
            </a:r>
          </a:p>
          <a:p>
            <a:r>
              <a:rPr lang="fr-FR" sz="2800">
                <a:latin typeface="Times New Roman" charset="0"/>
              </a:rPr>
              <a:t>En avril 1941, tous les procureurs généraux sont informés de l'opération euthanasie. Toutes les procédures engagées pour homicide sont arrêtées, aucune poursuite ne doit être engagée. </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p:txBody>
          <a:bodyPr/>
          <a:lstStyle/>
          <a:p>
            <a:r>
              <a:rPr lang="fr-FR">
                <a:latin typeface="Calisto MT" charset="0"/>
              </a:rPr>
              <a:t>Euthanasie des patients juifs</a:t>
            </a:r>
          </a:p>
        </p:txBody>
      </p:sp>
      <p:sp>
        <p:nvSpPr>
          <p:cNvPr id="95234" name="Rectangle 3"/>
          <p:cNvSpPr>
            <a:spLocks noGrp="1" noChangeArrowheads="1"/>
          </p:cNvSpPr>
          <p:nvPr>
            <p:ph idx="1"/>
          </p:nvPr>
        </p:nvSpPr>
        <p:spPr/>
        <p:txBody>
          <a:bodyPr/>
          <a:lstStyle/>
          <a:p>
            <a:r>
              <a:rPr lang="fr-FR">
                <a:latin typeface="Times New Roman" charset="0"/>
              </a:rPr>
              <a:t>Septembre 1940: début de l'</a:t>
            </a:r>
            <a:r>
              <a:rPr lang="fr-FR" u="sng">
                <a:latin typeface="Times New Roman" charset="0"/>
              </a:rPr>
              <a:t>euthanasie systématique des patients psychiatriques juifs</a:t>
            </a:r>
            <a:r>
              <a:rPr lang="fr-FR">
                <a:latin typeface="Times New Roman" charset="0"/>
              </a:rPr>
              <a:t>. </a:t>
            </a:r>
          </a:p>
          <a:p>
            <a:r>
              <a:rPr lang="fr-FR">
                <a:latin typeface="Times New Roman" charset="0"/>
              </a:rPr>
              <a:t>En 1942, tous les patients juifs, quelque soit le degré de gravité de leur cas, ont été "euthanasiés". </a:t>
            </a: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Grp="1" noChangeArrowheads="1"/>
          </p:cNvSpPr>
          <p:nvPr>
            <p:ph idx="1"/>
          </p:nvPr>
        </p:nvSpPr>
        <p:spPr>
          <a:xfrm>
            <a:off x="685800" y="762000"/>
            <a:ext cx="7772400" cy="5334000"/>
          </a:xfrm>
        </p:spPr>
        <p:txBody>
          <a:bodyPr/>
          <a:lstStyle/>
          <a:p>
            <a:pPr>
              <a:lnSpc>
                <a:spcPct val="90000"/>
              </a:lnSpc>
            </a:pPr>
            <a:r>
              <a:rPr lang="fr-FR" sz="2800">
                <a:latin typeface="Times New Roman" charset="0"/>
              </a:rPr>
              <a:t>En décembre 1940: Himmler est informé d'une agitation de la population près du centre d'euthanasie de Grafeneck (la fumée noire, grasse et puante des crématoires qui fonctionnent jours et nuits retombe sur la petite ville où l'on a parfaitement compris ce qui se passait). </a:t>
            </a:r>
          </a:p>
          <a:p>
            <a:pPr>
              <a:lnSpc>
                <a:spcPct val="90000"/>
              </a:lnSpc>
            </a:pPr>
            <a:r>
              <a:rPr lang="fr-FR" sz="2800">
                <a:latin typeface="Times New Roman" charset="0"/>
              </a:rPr>
              <a:t>Même des militants nazis sont scandalisés. </a:t>
            </a:r>
          </a:p>
          <a:p>
            <a:pPr>
              <a:lnSpc>
                <a:spcPct val="90000"/>
              </a:lnSpc>
            </a:pPr>
            <a:r>
              <a:rPr lang="fr-FR" sz="2800">
                <a:latin typeface="Times New Roman" charset="0"/>
              </a:rPr>
              <a:t>La réputation des SS, dont le va-et-vient des voitures grises à été repéré, est en jeu. Himmler fait fermer le centre et répond au juge suprême du Parti nazi: </a:t>
            </a:r>
            <a:r>
              <a:rPr lang="fr-FR" sz="2800" i="1">
                <a:latin typeface="Times New Roman" charset="0"/>
              </a:rPr>
              <a:t>"La SS n'apporte son aide que pour les autobus, voitures, etc. Celui qui donne les ordres est le médecin spécialiste et responsable"</a:t>
            </a:r>
            <a:r>
              <a:rPr lang="fr-FR" sz="2800">
                <a:latin typeface="Times New Roman" charset="0"/>
              </a:rPr>
              <a:t>.</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Grp="1" noChangeArrowheads="1"/>
          </p:cNvSpPr>
          <p:nvPr>
            <p:ph idx="1"/>
          </p:nvPr>
        </p:nvSpPr>
        <p:spPr>
          <a:xfrm>
            <a:off x="685800" y="685800"/>
            <a:ext cx="7772400" cy="5638800"/>
          </a:xfrm>
        </p:spPr>
        <p:txBody>
          <a:bodyPr/>
          <a:lstStyle/>
          <a:p>
            <a:r>
              <a:rPr lang="fr-FR" sz="2800">
                <a:latin typeface="Times New Roman" charset="0"/>
              </a:rPr>
              <a:t>Été 1941, la BBC diffuse en Allemagne des informations sur ce qui se passe dans les asiles psychiatriques. </a:t>
            </a:r>
          </a:p>
          <a:p>
            <a:r>
              <a:rPr lang="fr-FR" sz="2800">
                <a:latin typeface="Times New Roman" charset="0"/>
              </a:rPr>
              <a:t>Le 3 août, l'</a:t>
            </a:r>
            <a:r>
              <a:rPr lang="fr-FR" sz="2800" u="sng">
                <a:latin typeface="Times New Roman" charset="0"/>
              </a:rPr>
              <a:t>évêque de Münster</a:t>
            </a:r>
            <a:r>
              <a:rPr lang="fr-FR" sz="2800">
                <a:latin typeface="Times New Roman" charset="0"/>
              </a:rPr>
              <a:t> Mgr. </a:t>
            </a:r>
            <a:r>
              <a:rPr lang="fr-FR" sz="2800" u="sng">
                <a:latin typeface="Times New Roman" charset="0"/>
              </a:rPr>
              <a:t>von Galen</a:t>
            </a:r>
            <a:r>
              <a:rPr lang="fr-FR" sz="2800">
                <a:latin typeface="Times New Roman" charset="0"/>
              </a:rPr>
              <a:t> dénonce en chaire avec véhémence l'extermination des "improductifs".</a:t>
            </a:r>
          </a:p>
          <a:p>
            <a:r>
              <a:rPr lang="fr-FR" sz="2800">
                <a:latin typeface="Times New Roman" charset="0"/>
              </a:rPr>
              <a:t> Son sermon est ronéotypés et passe de mains en mains. Il est même imprimé sur les tracts de propagande lancés par les avions anglais. </a:t>
            </a:r>
          </a:p>
          <a:p>
            <a:r>
              <a:rPr lang="fr-FR" sz="2800">
                <a:latin typeface="Times New Roman" charset="0"/>
              </a:rPr>
              <a:t>Les autorités nazies n'osent pas mettre l'évêque en prison car toute la population de Münster risquerait de se soulever.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3" descr="Mgr. von Galen047.jpg                                          000BC618Macintosh HD                   BDC0152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914400" y="0"/>
            <a:ext cx="4510088" cy="6858000"/>
          </a:xfrm>
        </p:spPr>
      </p:pic>
      <p:sp>
        <p:nvSpPr>
          <p:cNvPr id="91140" name="Text Box 4"/>
          <p:cNvSpPr txBox="1">
            <a:spLocks noChangeArrowheads="1"/>
          </p:cNvSpPr>
          <p:nvPr/>
        </p:nvSpPr>
        <p:spPr bwMode="auto">
          <a:xfrm>
            <a:off x="6080125" y="1355725"/>
            <a:ext cx="25527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Mgr. von Galen,</a:t>
            </a:r>
          </a:p>
          <a:p>
            <a:pPr>
              <a:defRPr/>
            </a:pPr>
            <a:r>
              <a:rPr lang="fr-FR">
                <a:cs typeface="+mn-cs"/>
              </a:rPr>
              <a:t>Évêque de Münster</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3"/>
          <p:cNvSpPr>
            <a:spLocks noGrp="1" noChangeArrowheads="1"/>
          </p:cNvSpPr>
          <p:nvPr>
            <p:ph idx="1"/>
          </p:nvPr>
        </p:nvSpPr>
        <p:spPr>
          <a:xfrm>
            <a:off x="685800" y="685800"/>
            <a:ext cx="7772400" cy="5410200"/>
          </a:xfrm>
        </p:spPr>
        <p:txBody>
          <a:bodyPr/>
          <a:lstStyle/>
          <a:p>
            <a:r>
              <a:rPr lang="fr-FR">
                <a:latin typeface="Times New Roman" charset="0"/>
              </a:rPr>
              <a:t>Le premier pas franchi par Galen déclenche une vague de protestation de la part d'autres évêques. Des prêtres et pasteurs prennent le relais dans les églises et temples. </a:t>
            </a:r>
          </a:p>
          <a:p>
            <a:r>
              <a:rPr lang="fr-FR">
                <a:latin typeface="Times New Roman" charset="0"/>
              </a:rPr>
              <a:t>Devant cette vague de tumulte qui risque de briser l'unité de la population dans la guerre, Hitler ordonne l'</a:t>
            </a:r>
            <a:r>
              <a:rPr lang="fr-FR" u="sng">
                <a:latin typeface="Times New Roman" charset="0"/>
              </a:rPr>
              <a:t>arrêt officiel de l'euthanasie T4 le 24 août 1941</a:t>
            </a:r>
            <a:r>
              <a:rPr lang="fr-FR">
                <a:latin typeface="Times New Roman" charset="0"/>
              </a:rPr>
              <a:t>. </a:t>
            </a:r>
          </a:p>
          <a:p>
            <a:r>
              <a:rPr lang="fr-FR">
                <a:latin typeface="Times New Roman" charset="0"/>
              </a:rPr>
              <a:t>De toute façon, l'objectif de 70 000 lits "libérés" fixé au départ avait été atteint.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3"/>
          <p:cNvSpPr>
            <a:spLocks noGrp="1" noChangeArrowheads="1"/>
          </p:cNvSpPr>
          <p:nvPr>
            <p:ph idx="1"/>
          </p:nvPr>
        </p:nvSpPr>
        <p:spPr>
          <a:xfrm>
            <a:off x="685800" y="685800"/>
            <a:ext cx="7772400" cy="5410200"/>
          </a:xfrm>
        </p:spPr>
        <p:txBody>
          <a:bodyPr/>
          <a:lstStyle/>
          <a:p>
            <a:pPr>
              <a:lnSpc>
                <a:spcPct val="90000"/>
              </a:lnSpc>
            </a:pPr>
            <a:r>
              <a:rPr lang="fr-FR" sz="2800">
                <a:latin typeface="Times New Roman" charset="0"/>
              </a:rPr>
              <a:t>En fait seuls certains centres T4 sont arrêtés.</a:t>
            </a:r>
          </a:p>
          <a:p>
            <a:pPr>
              <a:lnSpc>
                <a:spcPct val="90000"/>
              </a:lnSpc>
            </a:pPr>
            <a:r>
              <a:rPr lang="fr-FR" sz="2800">
                <a:latin typeface="Times New Roman" charset="0"/>
              </a:rPr>
              <a:t> Divers asiles continuent d'euthanasier mais beaucoup plus discrètement, principalement en faisant mourir de faim les patients ou par des surdosage médicamenteux. Entre le 1er septembre 1941 et fin 1941, 23 000 lits supplémentaires ont été "libérés". </a:t>
            </a:r>
          </a:p>
          <a:p>
            <a:pPr>
              <a:lnSpc>
                <a:spcPct val="90000"/>
              </a:lnSpc>
            </a:pPr>
            <a:r>
              <a:rPr lang="fr-FR" sz="2800">
                <a:latin typeface="Times New Roman" charset="0"/>
              </a:rPr>
              <a:t>Pour réorienter la population, le film de propagande pro-euthanasie </a:t>
            </a:r>
            <a:r>
              <a:rPr lang="fr-FR" sz="2800" i="1">
                <a:latin typeface="Times New Roman" charset="0"/>
              </a:rPr>
              <a:t>Ich klage an</a:t>
            </a:r>
            <a:r>
              <a:rPr lang="fr-FR" sz="2800">
                <a:latin typeface="Times New Roman" charset="0"/>
              </a:rPr>
              <a:t> ("J'accuse") passe dans les salles de cinéma. D'autres films documentaires de propagande sont tournés où sont présentés les cas les plus repoussants des asiles pour handicapés mentaux.</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Capital">
  <a:themeElements>
    <a:clrScheme name="Capital">
      <a:dk1>
        <a:srgbClr val="000000"/>
      </a:dk1>
      <a:lt1>
        <a:srgbClr val="FFFFFF"/>
      </a:lt1>
      <a:dk2>
        <a:srgbClr val="6F6D5D"/>
      </a:dk2>
      <a:lt2>
        <a:srgbClr val="7C8F97"/>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Capital.thmx</Template>
  <TotalTime>795</TotalTime>
  <Words>3985</Words>
  <Application>Microsoft Macintosh PowerPoint</Application>
  <PresentationFormat>Présentation à l'écran (4:3)</PresentationFormat>
  <Paragraphs>261</Paragraphs>
  <Slides>98</Slides>
  <Notes>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98</vt:i4>
      </vt:variant>
    </vt:vector>
  </HeadingPairs>
  <TitlesOfParts>
    <vt:vector size="109" baseType="lpstr">
      <vt:lpstr>Times</vt:lpstr>
      <vt:lpstr>ＭＳ Ｐゴシック</vt:lpstr>
      <vt:lpstr>Arial</vt:lpstr>
      <vt:lpstr>Calisto MT</vt:lpstr>
      <vt:lpstr>Calibri</vt:lpstr>
      <vt:lpstr>Brush Script MT</vt:lpstr>
      <vt:lpstr>Times New Roman</vt:lpstr>
      <vt:lpstr>ＭＳ 明朝</vt:lpstr>
      <vt:lpstr>Symbol</vt:lpstr>
      <vt:lpstr>New York</vt:lpstr>
      <vt:lpstr>Capital</vt:lpstr>
      <vt:lpstr>«Suppression des vie indignes d'être vécues» et l'euthanasie étatique des patients psychiatriques sous le nazisme</vt:lpstr>
      <vt:lpstr>A - Le débat sur l'euthanasie (1895-1933)</vt:lpstr>
      <vt:lpstr>2 débats en Allemagne / Euthanasie au sens moderne: 1913 &amp; 1920, débute 1895.</vt:lpstr>
      <vt:lpstr>Présentation PowerPoint</vt:lpstr>
      <vt:lpstr>Le débat de 1913 Monistes</vt:lpstr>
      <vt:lpstr>3 - Relativisme éthique + collectivisme nationaliste</vt:lpstr>
      <vt:lpstr>Présentation PowerPoint</vt:lpstr>
      <vt:lpstr>Présentation PowerPoint</vt:lpstr>
      <vt:lpstr>Binding &amp; Hoche: Relativisme</vt:lpstr>
      <vt:lpstr>Présentation PowerPoint</vt:lpstr>
      <vt:lpstr>L’individu n’est plus la plus haute valeur et toute vie n’est pas sacrée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E1 ≠  eugénisme</vt:lpstr>
      <vt:lpstr>E2</vt:lpstr>
      <vt:lpstr>Présentation PowerPoint</vt:lpstr>
      <vt:lpstr>Les arguments sont d'ordre:</vt:lpstr>
      <vt:lpstr>Présentation PowerPoint</vt:lpstr>
      <vt:lpstr>2) Le débat </vt:lpstr>
      <vt:lpstr>Présentation PowerPoint</vt:lpstr>
      <vt:lpstr>Présentation PowerPoint</vt:lpstr>
      <vt:lpstr>Par ex. en 1932, le Prof. B. Kihn, chaire de psychiatrie &amp; neurologie de l'Université d'Iéna</vt:lpstr>
      <vt:lpstr>B -  Les faits (1933-1945)</vt:lpstr>
      <vt:lpstr>Présentation PowerPoint</vt:lpstr>
      <vt:lpstr>2) La réduction budgétaire et les premières initiatives individuelles</vt:lpstr>
      <vt:lpstr>Présentation PowerPoint</vt:lpstr>
      <vt:lpstr>Conséquence de la pression budgétaire</vt:lpstr>
      <vt:lpstr>Présentation PowerPoint</vt:lpstr>
      <vt:lpstr>Conséquence de la pression budgétaire</vt:lpstr>
      <vt:lpstr>B- Les 6 principales opérations : </vt:lpstr>
      <vt:lpstr>Présentation PowerPoint</vt:lpstr>
      <vt:lpstr>Présentation PowerPoint</vt:lpstr>
      <vt:lpstr>Présentation PowerPoint</vt:lpstr>
      <vt:lpstr>Présentation PowerPoint</vt:lpstr>
      <vt:lpstr>Euthanasie des enfants</vt:lpstr>
      <vt:lpstr>Présentation PowerPoint</vt:lpstr>
      <vt:lpstr>Euthanasie des enfants</vt:lpstr>
      <vt:lpstr>Euthanasie des enfants</vt:lpstr>
      <vt:lpstr>Les 30 centres d’euthanasie des enfants</vt:lpstr>
      <vt:lpstr>Présentation PowerPoint</vt:lpstr>
      <vt:lpstr>Présentation PowerPoint</vt:lpstr>
      <vt:lpstr>Présentation PowerPoint</vt:lpstr>
      <vt:lpstr>Présentation PowerPoint</vt:lpstr>
      <vt:lpstr>Euthanasie des enfants =&gt;16 ans</vt:lpstr>
      <vt:lpstr>2) L'euthanasie planifiée des adultes: l'«opération T4»  (janv. 1940 - août 1941)</vt:lpstr>
      <vt:lpstr>Présentation PowerPoint</vt:lpstr>
      <vt:lpstr>« Opération T4 » (adultes)</vt:lpstr>
      <vt:lpstr>Présentation PowerPoint</vt:lpstr>
      <vt:lpstr>Présentation PowerPoint</vt:lpstr>
      <vt:lpstr>Présentation PowerPoint</vt:lpstr>
      <vt:lpstr>« Opération T4 »</vt:lpstr>
      <vt:lpstr>Présentation PowerPoint</vt:lpstr>
      <vt:lpstr>Présentation PowerPoint</vt:lpstr>
      <vt:lpstr>Présentation PowerPoint</vt:lpstr>
      <vt:lpstr>Présentation PowerPoint</vt:lpstr>
      <vt:lpstr>Opération T4</vt:lpstr>
      <vt:lpstr>Présentation PowerPoint</vt:lpstr>
      <vt:lpstr>Présentation PowerPoint</vt:lpstr>
      <vt:lpstr>Opération T4</vt:lpstr>
      <vt:lpstr>Présentation PowerPoint</vt:lpstr>
      <vt:lpstr>Présentation PowerPoint</vt:lpstr>
      <vt:lpstr>Présentation PowerPoint</vt:lpstr>
      <vt:lpstr>Opération T4</vt:lpstr>
      <vt:lpstr>Présentation PowerPoint</vt:lpstr>
      <vt:lpstr>Présentation PowerPoint</vt:lpstr>
      <vt:lpstr>Opération T4</vt:lpstr>
      <vt:lpstr>Présentation PowerPoint</vt:lpstr>
      <vt:lpstr>Opération T4</vt:lpstr>
      <vt:lpstr>Présentation PowerPoint</vt:lpstr>
      <vt:lpstr>Présentation PowerPoint</vt:lpstr>
      <vt:lpstr>Présentation PowerPoint</vt:lpstr>
      <vt:lpstr>Présentation PowerPoint</vt:lpstr>
      <vt:lpstr>Présentation PowerPoint</vt:lpstr>
      <vt:lpstr>Opération T4</vt:lpstr>
      <vt:lpstr>Présentation PowerPoint</vt:lpstr>
      <vt:lpstr>Présentation PowerPoint</vt:lpstr>
      <vt:lpstr>Présentation PowerPoint</vt:lpstr>
      <vt:lpstr>Présentation PowerPoint</vt:lpstr>
      <vt:lpstr>Présentation PowerPoint</vt:lpstr>
      <vt:lpstr>Présentation PowerPoint</vt:lpstr>
      <vt:lpstr>Les réactions</vt:lpstr>
      <vt:lpstr>Projet de loi sur l'euthanasie </vt:lpstr>
      <vt:lpstr>Euthanasie des patients juifs</vt:lpstr>
      <vt:lpstr>Présentation PowerPoint</vt:lpstr>
      <vt:lpstr>Présentation PowerPoint</vt:lpstr>
      <vt:lpstr>Présentation PowerPoint</vt:lpstr>
      <vt:lpstr>Présentation PowerPoint</vt:lpstr>
      <vt:lpstr>Présentation PowerPoint</vt:lpstr>
    </vt:vector>
  </TitlesOfParts>
  <Company>뿿_xdc30_</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«Suppression des vie indignes d'être vécues» et l'euthanasie étatique des patients psychiatriques sous le nazisme</dc:title>
  <dc:creator>Benoit Massin</dc:creator>
  <cp:lastModifiedBy>Benoit Massin</cp:lastModifiedBy>
  <cp:revision>121</cp:revision>
  <dcterms:created xsi:type="dcterms:W3CDTF">2005-10-17T13:54:24Z</dcterms:created>
  <dcterms:modified xsi:type="dcterms:W3CDTF">2013-10-04T13:41:52Z</dcterms:modified>
</cp:coreProperties>
</file>