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sldIdLst>
    <p:sldId id="256" r:id="rId2"/>
    <p:sldId id="257" r:id="rId3"/>
    <p:sldId id="258" r:id="rId4"/>
    <p:sldId id="259" r:id="rId5"/>
    <p:sldId id="278" r:id="rId6"/>
    <p:sldId id="260" r:id="rId7"/>
    <p:sldId id="261" r:id="rId8"/>
    <p:sldId id="319" r:id="rId9"/>
    <p:sldId id="262" r:id="rId10"/>
    <p:sldId id="263" r:id="rId11"/>
    <p:sldId id="264" r:id="rId12"/>
    <p:sldId id="265" r:id="rId13"/>
    <p:sldId id="266" r:id="rId14"/>
    <p:sldId id="320" r:id="rId15"/>
    <p:sldId id="267" r:id="rId16"/>
    <p:sldId id="268" r:id="rId17"/>
    <p:sldId id="269" r:id="rId18"/>
    <p:sldId id="270" r:id="rId19"/>
    <p:sldId id="271" r:id="rId20"/>
    <p:sldId id="272" r:id="rId21"/>
    <p:sldId id="273" r:id="rId22"/>
    <p:sldId id="282" r:id="rId23"/>
    <p:sldId id="283" r:id="rId24"/>
    <p:sldId id="274" r:id="rId25"/>
    <p:sldId id="275" r:id="rId26"/>
    <p:sldId id="276" r:id="rId27"/>
    <p:sldId id="281" r:id="rId28"/>
    <p:sldId id="277" r:id="rId29"/>
    <p:sldId id="279" r:id="rId30"/>
    <p:sldId id="280" r:id="rId31"/>
    <p:sldId id="290" r:id="rId32"/>
    <p:sldId id="284" r:id="rId33"/>
    <p:sldId id="285" r:id="rId34"/>
    <p:sldId id="287" r:id="rId35"/>
    <p:sldId id="288" r:id="rId36"/>
    <p:sldId id="289" r:id="rId37"/>
    <p:sldId id="286"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3" d="100"/>
          <a:sy n="73" d="100"/>
        </p:scale>
        <p:origin x="-4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fr-FR" smtClean="0"/>
              <a:t>Cliquez et modifiez le titre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73741" y="6122894"/>
            <a:ext cx="2133600" cy="259317"/>
          </a:xfrm>
        </p:spPr>
        <p:txBody>
          <a:bodyPr/>
          <a:lstStyle/>
          <a:p>
            <a:endParaRPr lang="fr-FR"/>
          </a:p>
        </p:txBody>
      </p:sp>
      <p:sp>
        <p:nvSpPr>
          <p:cNvPr id="5" name="Footer Placeholder 4"/>
          <p:cNvSpPr>
            <a:spLocks noGrp="1"/>
          </p:cNvSpPr>
          <p:nvPr>
            <p:ph type="ftr" sz="quarter" idx="11"/>
          </p:nvPr>
        </p:nvSpPr>
        <p:spPr>
          <a:xfrm>
            <a:off x="5638800" y="6122894"/>
            <a:ext cx="2895600" cy="257810"/>
          </a:xfrm>
        </p:spPr>
        <p:txBody>
          <a:bodyPr/>
          <a:lstStyle/>
          <a:p>
            <a:endParaRPr lang="fr-FR"/>
          </a:p>
        </p:txBody>
      </p:sp>
      <p:sp>
        <p:nvSpPr>
          <p:cNvPr id="6" name="Slide Number Placeholder 5"/>
          <p:cNvSpPr>
            <a:spLocks noGrp="1"/>
          </p:cNvSpPr>
          <p:nvPr>
            <p:ph type="sldNum" sz="quarter" idx="12"/>
          </p:nvPr>
        </p:nvSpPr>
        <p:spPr>
          <a:xfrm>
            <a:off x="4191000" y="6122894"/>
            <a:ext cx="762000" cy="271463"/>
          </a:xfrm>
        </p:spPr>
        <p:txBody>
          <a:bodyPr/>
          <a:lstStyle/>
          <a:p>
            <a:fld id="{B5D27965-5363-E843-B3A2-14B830C64A3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image et légende">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7107D1-6966-BE40-A520-BB1E15BFDA6A}" type="slidenum">
              <a:rPr lang="fr-FR" smtClean="0"/>
              <a:pPr/>
              <a:t>‹#›</a:t>
            </a:fld>
            <a:endParaRPr lang="fr-F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C2148C-46FC-384E-A2DE-ECF82CB9A701}"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fr-FR" smtClean="0"/>
              <a:t>Cliquez et modifiez le titre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7107D1-6966-BE40-A520-BB1E15BFDA6A}"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195A47-4477-2E4D-BD90-324406D683A0}"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fr-FR" smtClean="0"/>
              <a:t>Cliquez et modifiez le titre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333AB88-EC55-B648-9327-FD51050446EC}"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D223EBD2-2724-4143-A025-C05752C1BC2A}" type="slidenum">
              <a:rPr lang="fr-FR"/>
              <a:pPr/>
              <a:t>‹#›</a:t>
            </a:fld>
            <a:endParaRPr lang="fr-FR"/>
          </a:p>
        </p:txBody>
      </p:sp>
    </p:spTree>
    <p:extLst>
      <p:ext uri="{BB962C8B-B14F-4D97-AF65-F5344CB8AC3E}">
        <p14:creationId xmlns:p14="http://schemas.microsoft.com/office/powerpoint/2010/main" val="187680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79F4A6-F60D-CC48-A76F-E3247216177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fr-FR" smtClean="0"/>
              <a:t>Cliquez et modifiez le titre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fr-FR"/>
          </a:p>
        </p:txBody>
      </p:sp>
      <p:sp>
        <p:nvSpPr>
          <p:cNvPr id="5" name="Footer Placeholder 4"/>
          <p:cNvSpPr>
            <a:spLocks noGrp="1"/>
          </p:cNvSpPr>
          <p:nvPr>
            <p:ph type="ftr" sz="quarter" idx="11"/>
          </p:nvPr>
        </p:nvSpPr>
        <p:spPr>
          <a:xfrm>
            <a:off x="5638800" y="6124401"/>
            <a:ext cx="2895600" cy="257810"/>
          </a:xfrm>
        </p:spPr>
        <p:txBody>
          <a:bodyPr/>
          <a:lstStyle/>
          <a:p>
            <a:endParaRPr lang="fr-F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fr-FR" smtClean="0"/>
              <a:t>Cliquez et modifiez le titre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34303D-8C53-C343-A88A-80A2FE9A88A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0AFF19-6B70-4448-A4E7-6EEA9A26A23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FF8981-6C84-B44E-A916-3D0F0ECE477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28FDEAB-35B2-BE42-96B2-096F9399DCA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B19825-EDB3-B04D-A282-0A057105434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88CE06E-C76E-C044-A6D4-E1913DBB01C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fr-FR" smtClean="0"/>
              <a:t>Cliquez et modifiez le titre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endParaRPr lang="fr-F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fr-F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F7107D1-6966-BE40-A520-BB1E15BFDA6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04800"/>
            <a:ext cx="7772400" cy="762000"/>
          </a:xfrm>
        </p:spPr>
        <p:txBody>
          <a:bodyPr/>
          <a:lstStyle/>
          <a:p>
            <a:r>
              <a:rPr lang="fr-FR" sz="3600" b="1">
                <a:solidFill>
                  <a:schemeClr val="tx1"/>
                </a:solidFill>
                <a:latin typeface="Times New Roman" charset="0"/>
              </a:rPr>
              <a:t>3) L'«euthanasie sauvage» (1941-1945)</a:t>
            </a:r>
            <a:endParaRPr lang="fr-FR" b="1">
              <a:solidFill>
                <a:schemeClr val="tx1"/>
              </a:solidFill>
              <a:latin typeface="Times New Roman" charset="0"/>
            </a:endParaRPr>
          </a:p>
        </p:txBody>
      </p:sp>
      <p:sp>
        <p:nvSpPr>
          <p:cNvPr id="2051" name="Rectangle 3"/>
          <p:cNvSpPr>
            <a:spLocks noGrp="1" noChangeArrowheads="1"/>
          </p:cNvSpPr>
          <p:nvPr>
            <p:ph idx="1"/>
          </p:nvPr>
        </p:nvSpPr>
        <p:spPr>
          <a:xfrm>
            <a:off x="228600" y="1524000"/>
            <a:ext cx="8153400" cy="4953000"/>
          </a:xfrm>
        </p:spPr>
        <p:txBody>
          <a:bodyPr>
            <a:normAutofit lnSpcReduction="10000"/>
          </a:bodyPr>
          <a:lstStyle/>
          <a:p>
            <a:pPr>
              <a:lnSpc>
                <a:spcPct val="90000"/>
              </a:lnSpc>
            </a:pPr>
            <a:r>
              <a:rPr lang="fr-FR" sz="2800">
                <a:latin typeface="Times New Roman" charset="0"/>
              </a:rPr>
              <a:t>En septembre 1941, après l'«arrêt» officiel de l'opération T4, la plus grande partie du personnel "technique" et bureaucratique de T4 est partie en Pologne pour "régler" la "Question juive (voir § 11). </a:t>
            </a:r>
          </a:p>
          <a:p>
            <a:pPr>
              <a:lnSpc>
                <a:spcPct val="90000"/>
              </a:lnSpc>
            </a:pPr>
            <a:r>
              <a:rPr lang="fr-FR" sz="2800">
                <a:latin typeface="Times New Roman" charset="0"/>
              </a:rPr>
              <a:t>Les médecins et le personnel infirmier doivent désormais se débrouiller seuls. L'euthanasie se fait désormais par surdosages médicamenteux ("schéma-Luminal" du Prof. Nitsche = léger surdosage régulier de Luminal) ou "régimes diététiques spéciaux" (mis au point par le Dr. Falthauser = régime de chou &amp; pomme de terre avec 0% de matière grasse = mort "naturelle" en 3 mois).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839200" cy="1752600"/>
          </a:xfrm>
        </p:spPr>
        <p:txBody>
          <a:bodyPr>
            <a:normAutofit/>
          </a:bodyPr>
          <a:lstStyle/>
          <a:p>
            <a:r>
              <a:rPr lang="fr-FR" sz="3600" b="1" dirty="0">
                <a:solidFill>
                  <a:schemeClr val="tx1"/>
                </a:solidFill>
                <a:latin typeface="Times New Roman" charset="0"/>
              </a:rPr>
              <a:t>5) L'euthanasie des STO polonais et soviétiques atteints de troubles mentaux</a:t>
            </a:r>
            <a:endParaRPr lang="fr-FR" sz="4400" b="1" dirty="0">
              <a:solidFill>
                <a:schemeClr val="tx1"/>
              </a:solidFill>
              <a:latin typeface="Times New Roman" charset="0"/>
            </a:endParaRPr>
          </a:p>
        </p:txBody>
      </p:sp>
      <p:sp>
        <p:nvSpPr>
          <p:cNvPr id="9219" name="Rectangle 3"/>
          <p:cNvSpPr>
            <a:spLocks noGrp="1" noChangeArrowheads="1"/>
          </p:cNvSpPr>
          <p:nvPr>
            <p:ph idx="1"/>
          </p:nvPr>
        </p:nvSpPr>
        <p:spPr/>
        <p:txBody>
          <a:bodyPr>
            <a:normAutofit lnSpcReduction="10000"/>
          </a:bodyPr>
          <a:lstStyle/>
          <a:p>
            <a:r>
              <a:rPr lang="fr-FR" sz="2800">
                <a:latin typeface="Times New Roman" charset="0"/>
              </a:rPr>
              <a:t>Pour remplacer les hommes allemands partis à la guerre, 6 millions de STO soviétiques et polonais ont été amenés en Allemagne. </a:t>
            </a:r>
          </a:p>
          <a:p>
            <a:r>
              <a:rPr lang="fr-FR" sz="2800">
                <a:latin typeface="Times New Roman" charset="0"/>
              </a:rPr>
              <a:t>Ceux qui, en raison de troubles mentaux, sont envoyés en asile sont généralement immédiatement éliminés par les psychiatres. </a:t>
            </a:r>
          </a:p>
          <a:p>
            <a:r>
              <a:rPr lang="fr-FR" sz="2800">
                <a:latin typeface="Times New Roman" charset="0"/>
              </a:rPr>
              <a:t>En septembre 1944, une circulaire réglemente ces initiatives individuelles: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5800" y="685800"/>
            <a:ext cx="7772400" cy="5410200"/>
          </a:xfrm>
        </p:spPr>
        <p:txBody>
          <a:bodyPr/>
          <a:lstStyle/>
          <a:p>
            <a:pPr algn="just">
              <a:lnSpc>
                <a:spcPct val="90000"/>
              </a:lnSpc>
              <a:spcBef>
                <a:spcPts val="600"/>
              </a:spcBef>
            </a:pPr>
            <a:r>
              <a:rPr lang="fr-FR" sz="2800" i="1">
                <a:latin typeface="Times New Roman" charset="0"/>
              </a:rPr>
              <a:t>"Du fait du nombre considérable de travailleurs de l'Est et de Pologne qui ont été amenés en Allemagne pour travailler, les internements de malades mentaux de ce type dans les asiles allemands deviennent de plus en plus fréquents. Tous les moyens des thérapies modernes </a:t>
            </a:r>
            <a:r>
              <a:rPr lang="fr-FR" sz="2800">
                <a:latin typeface="Times New Roman" charset="0"/>
              </a:rPr>
              <a:t>[=chocs au cardiozol, électrochoc, etc.] </a:t>
            </a:r>
            <a:r>
              <a:rPr lang="fr-FR" sz="2800" i="1">
                <a:latin typeface="Times New Roman" charset="0"/>
              </a:rPr>
              <a:t>doivent par conséquent leur être appliqués. Compte tenu du manque de place dans les asiles allemands, il serait irresponsable que des malades, qui ne sont pas susceptibles d'être rapidement remis au travail, restent durablement ou pour une longue durée dans les asiles allemands"</a:t>
            </a:r>
            <a:r>
              <a:rPr lang="fr-FR" sz="2800">
                <a:latin typeface="Times New Roman"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81000"/>
            <a:ext cx="8382000" cy="1143000"/>
          </a:xfrm>
        </p:spPr>
        <p:txBody>
          <a:bodyPr>
            <a:normAutofit fontScale="90000"/>
          </a:bodyPr>
          <a:lstStyle/>
          <a:p>
            <a:r>
              <a:rPr lang="fr-FR" sz="3600" b="1">
                <a:solidFill>
                  <a:schemeClr val="tx1"/>
                </a:solidFill>
                <a:latin typeface="Times New Roman" charset="0"/>
              </a:rPr>
              <a:t>5) L'euthanasie des STO polonais et soviétiques atteints de troubles mentaux</a:t>
            </a:r>
            <a:endParaRPr lang="fr-FR" sz="4000" b="1">
              <a:solidFill>
                <a:schemeClr val="tx1"/>
              </a:solidFill>
              <a:latin typeface="Times New Roman" charset="0"/>
            </a:endParaRPr>
          </a:p>
        </p:txBody>
      </p:sp>
      <p:sp>
        <p:nvSpPr>
          <p:cNvPr id="11267" name="Rectangle 3"/>
          <p:cNvSpPr>
            <a:spLocks noGrp="1" noChangeArrowheads="1"/>
          </p:cNvSpPr>
          <p:nvPr>
            <p:ph idx="1"/>
          </p:nvPr>
        </p:nvSpPr>
        <p:spPr/>
        <p:txBody>
          <a:bodyPr/>
          <a:lstStyle/>
          <a:p>
            <a:r>
              <a:rPr lang="fr-FR" i="1">
                <a:latin typeface="Times New Roman" charset="0"/>
              </a:rPr>
              <a:t>"Afin d'éviter ceci"</a:t>
            </a:r>
            <a:r>
              <a:rPr lang="fr-FR">
                <a:latin typeface="Times New Roman" charset="0"/>
              </a:rPr>
              <a:t>, les STO malades mentaux doivent être dirigés vers 11 asiles psychiatriques régionaux pour </a:t>
            </a:r>
            <a:r>
              <a:rPr lang="fr-FR" i="1">
                <a:latin typeface="Times New Roman" charset="0"/>
              </a:rPr>
              <a:t>"malades mentaux STO de l'Est et polonais incurables"</a:t>
            </a:r>
            <a:r>
              <a:rPr lang="fr-FR">
                <a:latin typeface="Times New Roman" charset="0"/>
              </a:rPr>
              <a:t> (pour être euthanasiés). </a:t>
            </a:r>
          </a:p>
          <a:p>
            <a:endParaRPr lang="fr-F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1143000"/>
          </a:xfrm>
        </p:spPr>
        <p:txBody>
          <a:bodyPr>
            <a:normAutofit fontScale="90000"/>
          </a:bodyPr>
          <a:lstStyle/>
          <a:p>
            <a:r>
              <a:rPr lang="fr-FR" sz="4000" b="1">
                <a:solidFill>
                  <a:schemeClr val="tx1"/>
                </a:solidFill>
                <a:latin typeface="Times New Roman" charset="0"/>
              </a:rPr>
              <a:t>6) Euthanasie et « extermination par le travail » des «asociaux»</a:t>
            </a:r>
            <a:endParaRPr lang="fr-FR" b="1">
              <a:solidFill>
                <a:schemeClr val="tx1"/>
              </a:solidFill>
              <a:latin typeface="Times New Roman" charset="0"/>
            </a:endParaRPr>
          </a:p>
        </p:txBody>
      </p:sp>
      <p:sp>
        <p:nvSpPr>
          <p:cNvPr id="12291" name="Rectangle 3"/>
          <p:cNvSpPr>
            <a:spLocks noGrp="1" noChangeArrowheads="1"/>
          </p:cNvSpPr>
          <p:nvPr>
            <p:ph idx="1"/>
          </p:nvPr>
        </p:nvSpPr>
        <p:spPr>
          <a:xfrm>
            <a:off x="251520" y="1772816"/>
            <a:ext cx="8206680" cy="4551784"/>
          </a:xfrm>
        </p:spPr>
        <p:txBody>
          <a:bodyPr>
            <a:normAutofit lnSpcReduction="10000"/>
          </a:bodyPr>
          <a:lstStyle/>
          <a:p>
            <a:pPr>
              <a:lnSpc>
                <a:spcPct val="90000"/>
              </a:lnSpc>
            </a:pPr>
            <a:r>
              <a:rPr lang="fr-FR" sz="2800" dirty="0">
                <a:latin typeface="Times New Roman" charset="0"/>
              </a:rPr>
              <a:t>En janvier 1942, les psychiatres experts de l'euthanasie commencent à "sélectionner" (pour euthanasie) les "asociaux" improductifs des "Maisons de travail", des foyers pour vagabonds, etc. </a:t>
            </a:r>
          </a:p>
          <a:p>
            <a:pPr>
              <a:lnSpc>
                <a:spcPct val="90000"/>
              </a:lnSpc>
            </a:pPr>
            <a:r>
              <a:rPr lang="fr-FR" sz="2800" dirty="0">
                <a:latin typeface="Times New Roman" charset="0"/>
              </a:rPr>
              <a:t>Finalement, il est convenu en septembre 1942 que le sort des "asociaux" sera résolu par l'«extermination par le travail» en KZ.</a:t>
            </a:r>
          </a:p>
          <a:p>
            <a:pPr>
              <a:lnSpc>
                <a:spcPct val="90000"/>
              </a:lnSpc>
            </a:pPr>
            <a:r>
              <a:rPr lang="fr-FR" sz="2800" dirty="0">
                <a:latin typeface="Times New Roman" charset="0"/>
              </a:rPr>
              <a:t> Les criminels et délinquants récidivistes détenus dans les prisons sont aussi envoyés en KZ pour "extermination par le travail" mais la sélection n'est pas faite par des médecins.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KZ asociaux_NV.psd                                             00000002Photos 1 (Mengele, Juifs)      7C265BD0:"/>
          <p:cNvPicPr>
            <a:picLocks noGrp="1" noChangeAspect="1" noChangeArrowheads="1"/>
          </p:cNvPicPr>
          <p:nvPr>
            <p:ph/>
          </p:nvPr>
        </p:nvPicPr>
        <p:blipFill>
          <a:blip>
            <a:extLst>
              <a:ext uri="{28A0092B-C50C-407E-A947-70E740481C1C}">
                <a14:useLocalDpi xmlns:a14="http://schemas.microsoft.com/office/drawing/2010/main" val="0"/>
              </a:ext>
            </a:extLst>
          </a:blip>
          <a:srcRect t="5665" b="566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sz="4000" b="1">
                <a:latin typeface="Times New Roman" charset="0"/>
              </a:rPr>
              <a:t>7) Le KZ comme "thérapie" pour les "soldats trembleurs"</a:t>
            </a:r>
            <a:endParaRPr lang="fr-FR" b="1">
              <a:latin typeface="Times New Roman" charset="0"/>
            </a:endParaRPr>
          </a:p>
        </p:txBody>
      </p:sp>
      <p:sp>
        <p:nvSpPr>
          <p:cNvPr id="13315" name="Rectangle 3"/>
          <p:cNvSpPr>
            <a:spLocks noGrp="1" noChangeArrowheads="1"/>
          </p:cNvSpPr>
          <p:nvPr>
            <p:ph idx="1"/>
          </p:nvPr>
        </p:nvSpPr>
        <p:spPr>
          <a:xfrm>
            <a:off x="685800" y="2209800"/>
            <a:ext cx="8153400" cy="4343400"/>
          </a:xfrm>
        </p:spPr>
        <p:txBody>
          <a:bodyPr/>
          <a:lstStyle/>
          <a:p>
            <a:pPr algn="just">
              <a:spcBef>
                <a:spcPts val="600"/>
              </a:spcBef>
            </a:pPr>
            <a:r>
              <a:rPr lang="fr-FR" sz="2800">
                <a:latin typeface="Times New Roman" charset="0"/>
              </a:rPr>
              <a:t>Dès 1936, l'un des plus éminents psychiatres militaires (Prof. Stier) recommande la déportation en KZ des soldats "inférieurs mentaux" et "dangereux". </a:t>
            </a:r>
          </a:p>
          <a:p>
            <a:pPr algn="just">
              <a:spcBef>
                <a:spcPts val="600"/>
              </a:spcBef>
            </a:pPr>
            <a:r>
              <a:rPr lang="fr-FR" sz="2800">
                <a:latin typeface="Times New Roman" charset="0"/>
              </a:rPr>
              <a:t>Lors de la 2e réunion des psychiatres militaires, en 1942, les experts décident que les soldats "hystériques" ou "trembleurs" doivent être internés sur le champs pour toute la durée de la guerre dans les hôpitaux psychiatriques (ce qui signifie indirectement l'euthanasie pour nombre d'entre eux).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FR" sz="4000" b="1">
                <a:latin typeface="Times New Roman" charset="0"/>
              </a:rPr>
              <a:t>Les "soldats trembleurs"</a:t>
            </a:r>
          </a:p>
        </p:txBody>
      </p:sp>
      <p:sp>
        <p:nvSpPr>
          <p:cNvPr id="14339" name="Rectangle 3"/>
          <p:cNvSpPr>
            <a:spLocks noGrp="1" noChangeArrowheads="1"/>
          </p:cNvSpPr>
          <p:nvPr>
            <p:ph idx="1"/>
          </p:nvPr>
        </p:nvSpPr>
        <p:spPr>
          <a:xfrm>
            <a:off x="899592" y="2060848"/>
            <a:ext cx="7345363" cy="3931920"/>
          </a:xfrm>
        </p:spPr>
        <p:txBody>
          <a:bodyPr/>
          <a:lstStyle/>
          <a:p>
            <a:pPr algn="just">
              <a:spcBef>
                <a:spcPts val="600"/>
              </a:spcBef>
              <a:buFontTx/>
              <a:buNone/>
            </a:pPr>
            <a:r>
              <a:rPr lang="fr-FR" sz="3200" dirty="0">
                <a:latin typeface="Times New Roman" charset="0"/>
              </a:rPr>
              <a:t>Les récalcitrants à la "thérapie électrique" et autres "thérapies" inventées par les psychiatres pour faire préférer la guerre à l'hôpital psychiatrique doivent être "transférés un certain temps en KZ pour être amendés jusqu'à ce que soit atteint le succès éducatif".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924800" cy="1600200"/>
          </a:xfrm>
        </p:spPr>
        <p:txBody>
          <a:bodyPr>
            <a:normAutofit fontScale="90000"/>
          </a:bodyPr>
          <a:lstStyle/>
          <a:p>
            <a:r>
              <a:rPr lang="fr-FR" sz="4000" b="1">
                <a:solidFill>
                  <a:schemeClr val="tx1"/>
                </a:solidFill>
                <a:latin typeface="Times New Roman" charset="0"/>
              </a:rPr>
              <a:t>8) L'extermination des patients psychiatriques polonais &amp; soviétiques</a:t>
            </a:r>
            <a:endParaRPr lang="fr-FR" b="1">
              <a:solidFill>
                <a:schemeClr val="tx1"/>
              </a:solidFill>
              <a:latin typeface="Times New Roman" charset="0"/>
            </a:endParaRPr>
          </a:p>
        </p:txBody>
      </p:sp>
      <p:sp>
        <p:nvSpPr>
          <p:cNvPr id="15363" name="Rectangle 3"/>
          <p:cNvSpPr>
            <a:spLocks noGrp="1" noChangeArrowheads="1"/>
          </p:cNvSpPr>
          <p:nvPr>
            <p:ph idx="1"/>
          </p:nvPr>
        </p:nvSpPr>
        <p:spPr/>
        <p:txBody>
          <a:bodyPr>
            <a:normAutofit fontScale="92500" lnSpcReduction="10000"/>
          </a:bodyPr>
          <a:lstStyle/>
          <a:p>
            <a:r>
              <a:rPr lang="fr-FR" sz="2800">
                <a:latin typeface="Times New Roman" charset="0"/>
              </a:rPr>
              <a:t>27 sept. 39: capitulation de la Pologne. Début des </a:t>
            </a:r>
            <a:r>
              <a:rPr lang="fr-FR" sz="2800" u="sng">
                <a:latin typeface="Times New Roman" charset="0"/>
              </a:rPr>
              <a:t>massacres des patients psychiatriques polonais par les SS</a:t>
            </a:r>
            <a:r>
              <a:rPr lang="fr-FR" sz="2800">
                <a:latin typeface="Times New Roman" charset="0"/>
              </a:rPr>
              <a:t>. </a:t>
            </a:r>
          </a:p>
          <a:p>
            <a:r>
              <a:rPr lang="fr-FR" sz="2800">
                <a:latin typeface="Times New Roman" charset="0"/>
              </a:rPr>
              <a:t>Suivent les </a:t>
            </a:r>
            <a:r>
              <a:rPr lang="fr-FR" sz="2800" u="sng">
                <a:latin typeface="Times New Roman" charset="0"/>
              </a:rPr>
              <a:t>patients de Poméranie et de Prusse orientale</a:t>
            </a:r>
            <a:r>
              <a:rPr lang="fr-FR" sz="2800">
                <a:latin typeface="Times New Roman" charset="0"/>
              </a:rPr>
              <a:t> (extrême Est de l'Allemagne). </a:t>
            </a:r>
          </a:p>
          <a:p>
            <a:r>
              <a:rPr lang="fr-FR" sz="2800">
                <a:latin typeface="Times New Roman" charset="0"/>
              </a:rPr>
              <a:t>Déc. 1939-janvier 1940: les patients des hôpitaux de la partie de la Pologne directement annexée au Reich (= Wartheland) sont exterminés par les SS, en partie avec des "camions-gazeurs" aménagés.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fr-FR" sz="3600" b="1">
                <a:solidFill>
                  <a:schemeClr val="tx1"/>
                </a:solidFill>
                <a:latin typeface="Times New Roman" charset="0"/>
              </a:rPr>
              <a:t>8) L'extermination des patients psychiatriques polonais &amp; soviétiques</a:t>
            </a:r>
            <a:endParaRPr lang="fr-FR" b="1">
              <a:solidFill>
                <a:schemeClr val="tx1"/>
              </a:solidFill>
              <a:latin typeface="Times New Roman" charset="0"/>
            </a:endParaRPr>
          </a:p>
        </p:txBody>
      </p:sp>
      <p:sp>
        <p:nvSpPr>
          <p:cNvPr id="16387" name="Rectangle 3"/>
          <p:cNvSpPr>
            <a:spLocks noGrp="1" noChangeArrowheads="1"/>
          </p:cNvSpPr>
          <p:nvPr>
            <p:ph idx="1"/>
          </p:nvPr>
        </p:nvSpPr>
        <p:spPr/>
        <p:txBody>
          <a:bodyPr>
            <a:normAutofit/>
          </a:bodyPr>
          <a:lstStyle/>
          <a:p>
            <a:pPr>
              <a:lnSpc>
                <a:spcPct val="90000"/>
              </a:lnSpc>
            </a:pPr>
            <a:r>
              <a:rPr lang="fr-FR" sz="2800" dirty="0">
                <a:latin typeface="Times New Roman" charset="0"/>
              </a:rPr>
              <a:t>Dès l'entrée de la Wehrmacht en URSS (juin 1941), des </a:t>
            </a:r>
            <a:r>
              <a:rPr lang="fr-FR" sz="2800" i="1" dirty="0" err="1">
                <a:latin typeface="Times New Roman" charset="0"/>
              </a:rPr>
              <a:t>Einsatzgruppen</a:t>
            </a:r>
            <a:r>
              <a:rPr lang="fr-FR" sz="2800" dirty="0">
                <a:latin typeface="Times New Roman" charset="0"/>
              </a:rPr>
              <a:t> (formés de SS, Gestapo, SD &amp; </a:t>
            </a:r>
            <a:r>
              <a:rPr lang="fr-FR" sz="2800" dirty="0" err="1">
                <a:latin typeface="Times New Roman" charset="0"/>
              </a:rPr>
              <a:t>Kripo</a:t>
            </a:r>
            <a:r>
              <a:rPr lang="fr-FR" sz="2800" dirty="0">
                <a:latin typeface="Times New Roman" charset="0"/>
              </a:rPr>
              <a:t>) suivent qui fusillent ou gazent avec des camions non seulement les fonctionnaires communistes, les Juifs, les Tziganes, les partisans et les "saboteurs", mais aussi les malades mentaux des asiles afin de mettre les hôpitaux à la disposition de la Wehrmacht.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81000"/>
            <a:ext cx="9144000" cy="1143000"/>
          </a:xfrm>
        </p:spPr>
        <p:txBody>
          <a:bodyPr>
            <a:normAutofit/>
          </a:bodyPr>
          <a:lstStyle/>
          <a:p>
            <a:r>
              <a:rPr lang="fr-FR" sz="2800" b="1" dirty="0">
                <a:solidFill>
                  <a:schemeClr val="tx1"/>
                </a:solidFill>
                <a:latin typeface="Times New Roman" charset="0"/>
              </a:rPr>
              <a:t>9) L'opération 14f13: le maillon intermédiaire vers la «Solution finale»</a:t>
            </a:r>
            <a:endParaRPr lang="fr-FR" sz="3600" b="1" dirty="0">
              <a:solidFill>
                <a:schemeClr val="tx1"/>
              </a:solidFill>
              <a:latin typeface="Times New Roman" charset="0"/>
            </a:endParaRPr>
          </a:p>
        </p:txBody>
      </p:sp>
      <p:sp>
        <p:nvSpPr>
          <p:cNvPr id="17411" name="Rectangle 3"/>
          <p:cNvSpPr>
            <a:spLocks noGrp="1" noChangeArrowheads="1"/>
          </p:cNvSpPr>
          <p:nvPr>
            <p:ph idx="1"/>
          </p:nvPr>
        </p:nvSpPr>
        <p:spPr/>
        <p:txBody>
          <a:bodyPr>
            <a:normAutofit/>
          </a:bodyPr>
          <a:lstStyle/>
          <a:p>
            <a:r>
              <a:rPr lang="fr-FR" sz="3200" dirty="0">
                <a:latin typeface="Times New Roman" charset="0"/>
              </a:rPr>
              <a:t>Début 1941, une partie des psychiatres experts de l'opération T4 (dont Prof. </a:t>
            </a:r>
            <a:r>
              <a:rPr lang="fr-FR" sz="3200" dirty="0" err="1">
                <a:latin typeface="Times New Roman" charset="0"/>
              </a:rPr>
              <a:t>Heyde</a:t>
            </a:r>
            <a:r>
              <a:rPr lang="fr-FR" sz="3200" dirty="0">
                <a:latin typeface="Times New Roman" charset="0"/>
              </a:rPr>
              <a:t> &amp; Prof. </a:t>
            </a:r>
            <a:r>
              <a:rPr lang="fr-FR" sz="3200" dirty="0" err="1">
                <a:latin typeface="Times New Roman" charset="0"/>
              </a:rPr>
              <a:t>Nitsche</a:t>
            </a:r>
            <a:r>
              <a:rPr lang="fr-FR" sz="3200" dirty="0">
                <a:latin typeface="Times New Roman" charset="0"/>
              </a:rPr>
              <a:t>) sont réemployés à la demande d'Himmler pour une nouvelle opération "14f13" destinée à "libérer" les KZ des "existences-fardeaux".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838200"/>
          </a:xfrm>
        </p:spPr>
        <p:txBody>
          <a:bodyPr/>
          <a:lstStyle/>
          <a:p>
            <a:r>
              <a:rPr lang="fr-FR" sz="3600" b="1">
                <a:solidFill>
                  <a:schemeClr val="tx1"/>
                </a:solidFill>
                <a:latin typeface="Times New Roman" charset="0"/>
              </a:rPr>
              <a:t>3) L'«euthanasie sauvage» (1941-1945)</a:t>
            </a:r>
          </a:p>
        </p:txBody>
      </p:sp>
      <p:sp>
        <p:nvSpPr>
          <p:cNvPr id="3075" name="Rectangle 3"/>
          <p:cNvSpPr>
            <a:spLocks noGrp="1" noChangeArrowheads="1"/>
          </p:cNvSpPr>
          <p:nvPr>
            <p:ph idx="1"/>
          </p:nvPr>
        </p:nvSpPr>
        <p:spPr/>
        <p:txBody>
          <a:bodyPr/>
          <a:lstStyle/>
          <a:p>
            <a:r>
              <a:rPr lang="fr-FR">
                <a:latin typeface="Times New Roman" charset="0"/>
              </a:rPr>
              <a:t>À côté de ces mesures "actives", il y a aussi des mesures d'euthanasie "passive" comme la réduction drastique des rations alimentaires, l'absence de chauffage et l'absence délibérée de soins médicaux pour ceux qui tombent physiquement malades. </a:t>
            </a:r>
          </a:p>
          <a:p>
            <a:r>
              <a:rPr lang="fr-FR">
                <a:latin typeface="Times New Roman" charset="0"/>
              </a:rPr>
              <a:t>Bilan: 90 000 morts (dont une partie en 1946, soit après la fin de la guerre!).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81000"/>
            <a:ext cx="9144000" cy="1143000"/>
          </a:xfrm>
        </p:spPr>
        <p:txBody>
          <a:bodyPr>
            <a:normAutofit/>
          </a:bodyPr>
          <a:lstStyle/>
          <a:p>
            <a:r>
              <a:rPr lang="fr-FR" sz="3200" b="1" dirty="0">
                <a:solidFill>
                  <a:schemeClr val="tx1"/>
                </a:solidFill>
                <a:latin typeface="Times New Roman" charset="0"/>
              </a:rPr>
              <a:t>9) L'opération 14f13: le maillon intermédiaire </a:t>
            </a:r>
            <a:r>
              <a:rPr lang="fr-FR" sz="3200" b="1" dirty="0" smtClean="0">
                <a:solidFill>
                  <a:schemeClr val="tx1"/>
                </a:solidFill>
                <a:latin typeface="Times New Roman" charset="0"/>
              </a:rPr>
              <a:t/>
            </a:r>
            <a:br>
              <a:rPr lang="fr-FR" sz="3200" b="1" dirty="0" smtClean="0">
                <a:solidFill>
                  <a:schemeClr val="tx1"/>
                </a:solidFill>
                <a:latin typeface="Times New Roman" charset="0"/>
              </a:rPr>
            </a:br>
            <a:r>
              <a:rPr lang="fr-FR" sz="3200" b="1" dirty="0" smtClean="0">
                <a:solidFill>
                  <a:schemeClr val="tx1"/>
                </a:solidFill>
                <a:latin typeface="Times New Roman" charset="0"/>
              </a:rPr>
              <a:t>vers </a:t>
            </a:r>
            <a:r>
              <a:rPr lang="fr-FR" sz="3200" b="1" dirty="0">
                <a:solidFill>
                  <a:schemeClr val="tx1"/>
                </a:solidFill>
                <a:latin typeface="Times New Roman" charset="0"/>
              </a:rPr>
              <a:t>la «Solution finale»</a:t>
            </a:r>
          </a:p>
        </p:txBody>
      </p:sp>
      <p:sp>
        <p:nvSpPr>
          <p:cNvPr id="18435" name="Rectangle 3"/>
          <p:cNvSpPr>
            <a:spLocks noGrp="1" noChangeArrowheads="1"/>
          </p:cNvSpPr>
          <p:nvPr>
            <p:ph idx="1"/>
          </p:nvPr>
        </p:nvSpPr>
        <p:spPr/>
        <p:txBody>
          <a:bodyPr/>
          <a:lstStyle/>
          <a:p>
            <a:r>
              <a:rPr lang="fr-FR" sz="2800" dirty="0">
                <a:latin typeface="Times New Roman" charset="0"/>
              </a:rPr>
              <a:t>La commission des médecins ex-experts T4 visite les KZ et repère les détenus qui doivent subir un "traitement spécial". Tous les détenus handicapés, invalides, trop vieux ou affectés de troubles mentaux sont concernés. </a:t>
            </a:r>
          </a:p>
          <a:p>
            <a:r>
              <a:rPr lang="fr-FR" sz="2800" dirty="0">
                <a:latin typeface="Times New Roman" charset="0"/>
              </a:rPr>
              <a:t>Les détenus condamnés par les médecins sont ensuite transférés dans les centres T4 encore en fonction pour être gazés au CO.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09600"/>
            <a:ext cx="8839200" cy="1143000"/>
          </a:xfrm>
        </p:spPr>
        <p:txBody>
          <a:bodyPr>
            <a:normAutofit fontScale="90000"/>
          </a:bodyPr>
          <a:lstStyle/>
          <a:p>
            <a:r>
              <a:rPr lang="fr-FR" sz="4000" b="1">
                <a:solidFill>
                  <a:schemeClr val="tx1"/>
                </a:solidFill>
                <a:latin typeface="Times New Roman" charset="0"/>
              </a:rPr>
              <a:t>9) L'opération 14f13: le maillon intermédiaire vers la «Solution finale»</a:t>
            </a:r>
          </a:p>
        </p:txBody>
      </p:sp>
      <p:sp>
        <p:nvSpPr>
          <p:cNvPr id="19459" name="Rectangle 3"/>
          <p:cNvSpPr>
            <a:spLocks noGrp="1" noChangeArrowheads="1"/>
          </p:cNvSpPr>
          <p:nvPr>
            <p:ph idx="1"/>
          </p:nvPr>
        </p:nvSpPr>
        <p:spPr>
          <a:xfrm>
            <a:off x="381000" y="1981200"/>
            <a:ext cx="8077200" cy="4495800"/>
          </a:xfrm>
        </p:spPr>
        <p:txBody>
          <a:bodyPr/>
          <a:lstStyle/>
          <a:p>
            <a:r>
              <a:rPr lang="fr-FR" sz="2800">
                <a:latin typeface="Times New Roman" charset="0"/>
              </a:rPr>
              <a:t>En mars 1942, l'Office Supérieur de l'économie et de l'administration (des KZ) de la SS (WVHA-SS) se plaint du trop grand zèle des médecins de l'opération 14f13 qui euthanasient des détenus aptes au travail. </a:t>
            </a:r>
          </a:p>
          <a:p>
            <a:r>
              <a:rPr lang="fr-FR" sz="2800">
                <a:latin typeface="Times New Roman" charset="0"/>
              </a:rPr>
              <a:t>En avril 1943, les détenus des KZ sont mobilisés au maximum pour l'industrie de guerre et le chef du  WVHA-SS ordonne que seuls soient "sélectionnés" les détenus véritablement malades mentaux = fin de la 1ère phase de l'opération 14f13.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Meinnecke054.jpg                                               000BC618Macintosh HD                   BDC0152A:"/>
          <p:cNvPicPr>
            <a:picLocks noGrp="1" noChangeAspect="1" noChangeArrowheads="1"/>
          </p:cNvPicPr>
          <p:nvPr>
            <p:ph/>
          </p:nvPr>
        </p:nvPicPr>
        <p:blipFill>
          <a:blip>
            <a:extLst>
              <a:ext uri="{28A0092B-C50C-407E-A947-70E740481C1C}">
                <a14:useLocalDpi xmlns:a14="http://schemas.microsoft.com/office/drawing/2010/main" val="0"/>
              </a:ext>
            </a:extLst>
          </a:blip>
          <a:srcRect/>
          <a:stretch>
            <a:fillRect/>
          </a:stretch>
        </p:blipFill>
        <p:spPr>
          <a:xfrm>
            <a:off x="1295400" y="457200"/>
            <a:ext cx="3552825" cy="5486400"/>
          </a:xfrm>
        </p:spPr>
      </p:pic>
      <p:sp>
        <p:nvSpPr>
          <p:cNvPr id="28676" name="Text Box 4"/>
          <p:cNvSpPr txBox="1">
            <a:spLocks noChangeArrowheads="1"/>
          </p:cNvSpPr>
          <p:nvPr/>
        </p:nvSpPr>
        <p:spPr bwMode="auto">
          <a:xfrm>
            <a:off x="5889625" y="1592263"/>
            <a:ext cx="23399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a:t>Dr. Friedrich Mennecke, un expert de T4 passé au programme 14f13</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Juif 14f13055.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t="11038" b="1103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FR" sz="4000" b="1">
                <a:solidFill>
                  <a:schemeClr val="tx1"/>
                </a:solidFill>
                <a:latin typeface="Times New Roman" charset="0"/>
              </a:rPr>
              <a:t>9) L'opération 14f13</a:t>
            </a:r>
          </a:p>
        </p:txBody>
      </p:sp>
      <p:sp>
        <p:nvSpPr>
          <p:cNvPr id="20483" name="Rectangle 3"/>
          <p:cNvSpPr>
            <a:spLocks noGrp="1" noChangeArrowheads="1"/>
          </p:cNvSpPr>
          <p:nvPr>
            <p:ph idx="1"/>
          </p:nvPr>
        </p:nvSpPr>
        <p:spPr/>
        <p:txBody>
          <a:bodyPr/>
          <a:lstStyle/>
          <a:p>
            <a:r>
              <a:rPr lang="fr-FR">
                <a:latin typeface="Times New Roman" charset="0"/>
              </a:rPr>
              <a:t>Avril-décembre 1944: 2e phase 14f13, inclut les "musulmans" (détenus au dernier degré de l'épuisement). Les dents en or sont envoyées à la centrale T4. </a:t>
            </a:r>
          </a:p>
          <a:p>
            <a:r>
              <a:rPr lang="fr-FR">
                <a:latin typeface="Times New Roman" charset="0"/>
              </a:rPr>
              <a:t>Bilan 14f13: environ 20-30 000 victimes.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fr-FR" b="1"/>
              <a:t>9) De T4 à la « Solution finale »</a:t>
            </a:r>
            <a:endParaRPr lang="fr-FR"/>
          </a:p>
        </p:txBody>
      </p:sp>
      <p:sp>
        <p:nvSpPr>
          <p:cNvPr id="21507" name="Rectangle 3"/>
          <p:cNvSpPr>
            <a:spLocks noGrp="1" noChangeArrowheads="1"/>
          </p:cNvSpPr>
          <p:nvPr>
            <p:ph idx="1"/>
          </p:nvPr>
        </p:nvSpPr>
        <p:spPr/>
        <p:txBody>
          <a:bodyPr/>
          <a:lstStyle/>
          <a:p>
            <a:pPr>
              <a:lnSpc>
                <a:spcPct val="90000"/>
              </a:lnSpc>
            </a:pPr>
            <a:r>
              <a:rPr lang="fr-FR">
                <a:latin typeface="Times New Roman" charset="0"/>
              </a:rPr>
              <a:t>Le 25 octobre 1941, le Dr. E. Wetzel, expert auprès du "Ministère du Reich pour les Territoire occupés" propose au "Commissaire du Reich pour la Terre Orientale" (Ostland), comme "solution à la question juive", que les "appareils de gazages" (de l'opération T4) soit mis à sa disposition pour éliminer "les juifs qui ne sont pas aptes au travail".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fr-FR"/>
              <a:t>De T4 à la « Solution finale »</a:t>
            </a:r>
          </a:p>
        </p:txBody>
      </p:sp>
      <p:sp>
        <p:nvSpPr>
          <p:cNvPr id="22531" name="Rectangle 3"/>
          <p:cNvSpPr>
            <a:spLocks noGrp="1" noChangeArrowheads="1"/>
          </p:cNvSpPr>
          <p:nvPr>
            <p:ph idx="1"/>
          </p:nvPr>
        </p:nvSpPr>
        <p:spPr/>
        <p:txBody>
          <a:bodyPr>
            <a:normAutofit lnSpcReduction="10000"/>
          </a:bodyPr>
          <a:lstStyle/>
          <a:p>
            <a:r>
              <a:rPr lang="fr-FR" sz="2800">
                <a:latin typeface="Times New Roman" charset="0"/>
              </a:rPr>
              <a:t>92 employés de l'opération T4 sont envoyés à Lublin pour appliquer le </a:t>
            </a:r>
            <a:r>
              <a:rPr lang="fr-FR" sz="2800" i="1">
                <a:latin typeface="Times New Roman" charset="0"/>
              </a:rPr>
              <a:t>"know how"</a:t>
            </a:r>
            <a:r>
              <a:rPr lang="fr-FR" sz="2800">
                <a:latin typeface="Times New Roman" charset="0"/>
              </a:rPr>
              <a:t> du gazage (et de la crémation) expérimenté sur les patients psychiatriques à la résolution du "Problème juif". </a:t>
            </a:r>
          </a:p>
          <a:p>
            <a:r>
              <a:rPr lang="fr-FR" sz="2800">
                <a:latin typeface="Times New Roman" charset="0"/>
              </a:rPr>
              <a:t>Les directeurs des 3 premiers camps d'extermination installés en Pologne (Belzec, Sobibor, Treblinka) sont tous les 3 des "anciens" de l'opération T4.</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14f13053.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0"/>
            <a:ext cx="7772400" cy="5451475"/>
          </a:xfrm>
        </p:spPr>
      </p:pic>
      <p:sp>
        <p:nvSpPr>
          <p:cNvPr id="27652" name="Text Box 4"/>
          <p:cNvSpPr txBox="1">
            <a:spLocks noChangeArrowheads="1"/>
          </p:cNvSpPr>
          <p:nvPr/>
        </p:nvSpPr>
        <p:spPr bwMode="auto">
          <a:xfrm>
            <a:off x="1219200" y="5715000"/>
            <a:ext cx="6170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Une partie du personnel T4 à Trieste, chargés de </a:t>
            </a:r>
          </a:p>
          <a:p>
            <a:r>
              <a:rPr lang="fr-FR"/>
              <a:t>l</a:t>
            </a:r>
            <a:r>
              <a:rPr lang="ja-JP" altLang="fr-FR">
                <a:latin typeface="Arial"/>
              </a:rPr>
              <a:t>’</a:t>
            </a:r>
            <a:r>
              <a:rPr lang="fr-FR"/>
              <a:t>extermination des Juifs.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fr-FR" b="1">
                <a:solidFill>
                  <a:schemeClr val="tx1"/>
                </a:solidFill>
                <a:latin typeface="Times New Roman" charset="0"/>
              </a:rPr>
              <a:t>12) L'euthanasie au service de la recherche scientifique</a:t>
            </a:r>
          </a:p>
        </p:txBody>
      </p:sp>
      <p:sp>
        <p:nvSpPr>
          <p:cNvPr id="23555" name="Rectangle 3"/>
          <p:cNvSpPr>
            <a:spLocks noGrp="1" noChangeArrowheads="1"/>
          </p:cNvSpPr>
          <p:nvPr>
            <p:ph idx="1"/>
          </p:nvPr>
        </p:nvSpPr>
        <p:spPr/>
        <p:txBody>
          <a:bodyPr>
            <a:normAutofit lnSpcReduction="10000"/>
          </a:bodyPr>
          <a:lstStyle/>
          <a:p>
            <a:r>
              <a:rPr lang="fr-FR" sz="2800">
                <a:latin typeface="Times New Roman" charset="0"/>
              </a:rPr>
              <a:t>Une partie des enfants et adolescents handicapés euthanasiés sont d'abord examinés cliniquement avant d'être euthanasiés. </a:t>
            </a:r>
          </a:p>
          <a:p>
            <a:r>
              <a:rPr lang="fr-FR" sz="2800">
                <a:latin typeface="Times New Roman" charset="0"/>
              </a:rPr>
              <a:t>Immédiatement après, suit un examen neuropathologique afin de faire "progresser les connaissances" sur les causes neurologiques des diverses formes d'arriération mentale, d'épilepsie et de maladies neurologiques (sclérose en plaque, etc.).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sz="4000" b="1">
                <a:solidFill>
                  <a:schemeClr val="tx1"/>
                </a:solidFill>
                <a:latin typeface="Times New Roman" charset="0"/>
              </a:rPr>
              <a:t>12) L'euthanasie au service de la recherche scientifique</a:t>
            </a:r>
            <a:endParaRPr lang="fr-FR" b="1">
              <a:solidFill>
                <a:schemeClr val="tx1"/>
              </a:solidFill>
              <a:latin typeface="Times New Roman" charset="0"/>
            </a:endParaRPr>
          </a:p>
        </p:txBody>
      </p:sp>
      <p:sp>
        <p:nvSpPr>
          <p:cNvPr id="25603" name="Rectangle 3"/>
          <p:cNvSpPr>
            <a:spLocks noGrp="1" noChangeArrowheads="1"/>
          </p:cNvSpPr>
          <p:nvPr>
            <p:ph idx="1"/>
          </p:nvPr>
        </p:nvSpPr>
        <p:spPr>
          <a:xfrm>
            <a:off x="685800" y="1981200"/>
            <a:ext cx="7848600" cy="4572000"/>
          </a:xfrm>
        </p:spPr>
        <p:txBody>
          <a:bodyPr/>
          <a:lstStyle/>
          <a:p>
            <a:pPr>
              <a:lnSpc>
                <a:spcPct val="90000"/>
              </a:lnSpc>
            </a:pPr>
            <a:r>
              <a:rPr lang="fr-FR" sz="2800">
                <a:latin typeface="Times New Roman" charset="0"/>
              </a:rPr>
              <a:t>Certains centres de recherche, comme celui d'Heidelberg, font intervenir l'euthanasie en fonction des besoins de la recherche. </a:t>
            </a:r>
          </a:p>
          <a:p>
            <a:pPr>
              <a:lnSpc>
                <a:spcPct val="90000"/>
              </a:lnSpc>
            </a:pPr>
            <a:r>
              <a:rPr lang="fr-FR" sz="2800">
                <a:latin typeface="Times New Roman" charset="0"/>
              </a:rPr>
              <a:t>Parmi ces centres de recherche neurologique ou psychiatrique qui "travaillent" sur les "matériaux" de l'euthanasie: l'IKW de Recherche sur le Cerveau (Berlin: Hallervorden); l'IKW de Recherche Psychiatrique (Munich), la clinique neuro-psychiatrique universitaire d'Heidelberg (Prof. Schneider), le laboratoire de recherche de l'Hôpital Rudolf Virchow à Berlin (Prof. Ostertag)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914400"/>
          </a:xfrm>
        </p:spPr>
        <p:txBody>
          <a:bodyPr/>
          <a:lstStyle/>
          <a:p>
            <a:r>
              <a:rPr lang="fr-FR" sz="4000" b="1">
                <a:solidFill>
                  <a:schemeClr val="tx1"/>
                </a:solidFill>
                <a:latin typeface="Times New Roman" charset="0"/>
              </a:rPr>
              <a:t>4) L'«action Brandt" (1943-1945)</a:t>
            </a:r>
            <a:endParaRPr lang="fr-FR" b="1">
              <a:solidFill>
                <a:schemeClr val="tx1"/>
              </a:solidFill>
              <a:latin typeface="Times New Roman" charset="0"/>
            </a:endParaRPr>
          </a:p>
        </p:txBody>
      </p:sp>
      <p:sp>
        <p:nvSpPr>
          <p:cNvPr id="4099" name="Rectangle 3"/>
          <p:cNvSpPr>
            <a:spLocks noGrp="1" noChangeArrowheads="1"/>
          </p:cNvSpPr>
          <p:nvPr>
            <p:ph idx="1"/>
          </p:nvPr>
        </p:nvSpPr>
        <p:spPr>
          <a:xfrm>
            <a:off x="0" y="1447800"/>
            <a:ext cx="4800600" cy="5410200"/>
          </a:xfrm>
        </p:spPr>
        <p:txBody>
          <a:bodyPr/>
          <a:lstStyle/>
          <a:p>
            <a:r>
              <a:rPr lang="fr-FR" sz="2800">
                <a:latin typeface="Times New Roman" charset="0"/>
              </a:rPr>
              <a:t>Dr. Karl Brandt, méd. perso. Hitler </a:t>
            </a:r>
          </a:p>
          <a:p>
            <a:r>
              <a:rPr lang="fr-FR" sz="2800">
                <a:latin typeface="Times New Roman" charset="0"/>
              </a:rPr>
              <a:t>+ 1942: Commissaire du Reich pour les affaires sanitaires: réorganise système hospitalier &amp; répartit soins méd. militaires / civils (concurrence civils / militaires pour les hôpitaux car pénurie de lits). </a:t>
            </a:r>
          </a:p>
        </p:txBody>
      </p:sp>
      <p:pic>
        <p:nvPicPr>
          <p:cNvPr id="4100" name="Picture 4" descr="K. Brandt048.jpg                                               000BC618Macintosh HD                   BDC015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1066800"/>
            <a:ext cx="3687762"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Recherche-2.jpg                                                000BC618Macintosh HD                   BDC0152A:"/>
          <p:cNvPicPr>
            <a:picLocks noGrp="1" noChangeAspect="1" noChangeArrowheads="1"/>
          </p:cNvPicPr>
          <p:nvPr>
            <p:ph/>
          </p:nvPr>
        </p:nvPicPr>
        <p:blipFill>
          <a:blip>
            <a:extLst>
              <a:ext uri="{28A0092B-C50C-407E-A947-70E740481C1C}">
                <a14:useLocalDpi xmlns:a14="http://schemas.microsoft.com/office/drawing/2010/main" val="0"/>
              </a:ext>
            </a:extLst>
          </a:blip>
          <a:srcRect t="3070" b="3070"/>
          <a:stretch>
            <a:fillRect/>
          </a:stretch>
        </p:blipFill>
        <p:spPr/>
      </p:pic>
      <p:sp>
        <p:nvSpPr>
          <p:cNvPr id="26628" name="Text Box 4"/>
          <p:cNvSpPr txBox="1">
            <a:spLocks noChangeArrowheads="1"/>
          </p:cNvSpPr>
          <p:nvPr/>
        </p:nvSpPr>
        <p:spPr bwMode="auto">
          <a:xfrm>
            <a:off x="381000" y="6172200"/>
            <a:ext cx="799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Dissection d</a:t>
            </a:r>
            <a:r>
              <a:rPr lang="ja-JP" altLang="fr-FR">
                <a:latin typeface="Arial"/>
              </a:rPr>
              <a:t>’</a:t>
            </a:r>
            <a:r>
              <a:rPr lang="fr-FR"/>
              <a:t>un enfant à la clinique psychiatrique Wiesengrund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arl Schneider.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03263" y="0"/>
            <a:ext cx="4762500" cy="6858000"/>
          </a:xfrm>
        </p:spPr>
      </p:pic>
      <p:sp>
        <p:nvSpPr>
          <p:cNvPr id="36868" name="Text Box 4"/>
          <p:cNvSpPr txBox="1">
            <a:spLocks noChangeArrowheads="1"/>
          </p:cNvSpPr>
          <p:nvPr/>
        </p:nvSpPr>
        <p:spPr bwMode="auto">
          <a:xfrm>
            <a:off x="6575425" y="2506663"/>
            <a:ext cx="16541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a:t>Pr. Carl Schneider</a:t>
            </a:r>
          </a:p>
          <a:p>
            <a:pPr>
              <a:spcBef>
                <a:spcPct val="50000"/>
              </a:spcBef>
            </a:pPr>
            <a:r>
              <a:rPr lang="fr-FR"/>
              <a:t>Chaire de psychiatrie de l</a:t>
            </a:r>
            <a:r>
              <a:rPr lang="ja-JP" altLang="fr-FR">
                <a:latin typeface="Arial"/>
              </a:rPr>
              <a:t>’</a:t>
            </a:r>
            <a:r>
              <a:rPr lang="fr-FR"/>
              <a:t>Université de Heidelberg</a:t>
            </a:r>
          </a:p>
          <a:p>
            <a:pPr>
              <a:spcBef>
                <a:spcPct val="50000"/>
              </a:spcBef>
            </a:pPr>
            <a:r>
              <a:rPr lang="fr-FR"/>
              <a:t>Expert T4</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Recherche /Euthanasie#BCAB5.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0"/>
            <a:ext cx="4524375" cy="6858000"/>
          </a:xfrm>
        </p:spPr>
      </p:pic>
      <p:sp>
        <p:nvSpPr>
          <p:cNvPr id="30724" name="Text Box 4"/>
          <p:cNvSpPr txBox="1">
            <a:spLocks noChangeArrowheads="1"/>
          </p:cNvSpPr>
          <p:nvPr/>
        </p:nvSpPr>
        <p:spPr bwMode="auto">
          <a:xfrm>
            <a:off x="5867400" y="2590800"/>
            <a:ext cx="2971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a:t>Dissection d</a:t>
            </a:r>
            <a:r>
              <a:rPr lang="ja-JP" altLang="fr-FR">
                <a:latin typeface="Arial"/>
              </a:rPr>
              <a:t>’</a:t>
            </a:r>
            <a:r>
              <a:rPr lang="fr-FR"/>
              <a:t>un enfant</a:t>
            </a:r>
          </a:p>
          <a:p>
            <a:r>
              <a:rPr lang="fr-FR"/>
              <a:t>Handicapé mental pour l</a:t>
            </a:r>
            <a:r>
              <a:rPr lang="ja-JP" altLang="fr-FR">
                <a:latin typeface="Arial"/>
              </a:rPr>
              <a:t>’</a:t>
            </a:r>
            <a:r>
              <a:rPr lang="fr-FR"/>
              <a:t>Institut de neuro-psychiatrie de Heidelberg</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Recherche-3a.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66800" y="228600"/>
            <a:ext cx="4781550" cy="6629400"/>
          </a:xfrm>
        </p:spPr>
      </p:pic>
      <p:sp>
        <p:nvSpPr>
          <p:cNvPr id="31748" name="Text Box 4"/>
          <p:cNvSpPr txBox="1">
            <a:spLocks noChangeArrowheads="1"/>
          </p:cNvSpPr>
          <p:nvPr/>
        </p:nvSpPr>
        <p:spPr bwMode="auto">
          <a:xfrm>
            <a:off x="6142038" y="1524000"/>
            <a:ext cx="300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a:t>Pr. Julius Hallervorden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Recherche-3b.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0" y="0"/>
            <a:ext cx="7307263" cy="5486400"/>
          </a:xfrm>
        </p:spPr>
      </p:pic>
      <p:sp>
        <p:nvSpPr>
          <p:cNvPr id="33796" name="Text Box 4"/>
          <p:cNvSpPr txBox="1">
            <a:spLocks noChangeArrowheads="1"/>
          </p:cNvSpPr>
          <p:nvPr/>
        </p:nvSpPr>
        <p:spPr bwMode="auto">
          <a:xfrm>
            <a:off x="381000" y="5638800"/>
            <a:ext cx="8234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 Très cher collègue … ». Accusé de réception pour 697 cerveaux</a:t>
            </a:r>
          </a:p>
          <a:p>
            <a:r>
              <a:rPr lang="fr-FR"/>
              <a:t>par le Pr. J. Hallervorden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Recherche-4.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304800"/>
            <a:ext cx="7527925" cy="5486400"/>
          </a:xfrm>
        </p:spPr>
      </p:pic>
      <p:sp>
        <p:nvSpPr>
          <p:cNvPr id="34820" name="Text Box 4"/>
          <p:cNvSpPr txBox="1">
            <a:spLocks noChangeArrowheads="1"/>
          </p:cNvSpPr>
          <p:nvPr/>
        </p:nvSpPr>
        <p:spPr bwMode="auto">
          <a:xfrm>
            <a:off x="1066800" y="6096000"/>
            <a:ext cx="714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a:t>Coupe du cerveau du patient euthanasié Karl-Heinz R.</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Recherche-5.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76400" y="0"/>
            <a:ext cx="6096000" cy="5913438"/>
          </a:xfrm>
        </p:spPr>
      </p:pic>
      <p:sp>
        <p:nvSpPr>
          <p:cNvPr id="35844" name="Text Box 4"/>
          <p:cNvSpPr txBox="1">
            <a:spLocks noChangeArrowheads="1"/>
          </p:cNvSpPr>
          <p:nvPr/>
        </p:nvSpPr>
        <p:spPr bwMode="auto">
          <a:xfrm>
            <a:off x="479425" y="6316663"/>
            <a:ext cx="294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a:t>Pr. Hugo Spatz </a:t>
            </a:r>
          </a:p>
        </p:txBody>
      </p:sp>
      <p:sp>
        <p:nvSpPr>
          <p:cNvPr id="35845" name="Text Box 5"/>
          <p:cNvSpPr txBox="1">
            <a:spLocks noChangeArrowheads="1"/>
          </p:cNvSpPr>
          <p:nvPr/>
        </p:nvSpPr>
        <p:spPr bwMode="auto">
          <a:xfrm>
            <a:off x="4937125" y="6232525"/>
            <a:ext cx="292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Pr Julius Hallervorden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fr-FR" b="1">
                <a:solidFill>
                  <a:schemeClr val="tx1"/>
                </a:solidFill>
                <a:latin typeface="Times New Roman" charset="0"/>
              </a:rPr>
              <a:t>C - La logique de l'euthanasie: pourquoi?</a:t>
            </a:r>
            <a:r>
              <a:rPr lang="fr-FR">
                <a:solidFill>
                  <a:schemeClr val="tx1"/>
                </a:solidFill>
                <a:latin typeface="Times New Roman" charset="0"/>
              </a:rPr>
              <a:t> </a:t>
            </a:r>
          </a:p>
        </p:txBody>
      </p:sp>
      <p:sp>
        <p:nvSpPr>
          <p:cNvPr id="32771" name="Rectangle 3"/>
          <p:cNvSpPr>
            <a:spLocks noGrp="1" noChangeArrowheads="1"/>
          </p:cNvSpPr>
          <p:nvPr>
            <p:ph idx="1"/>
          </p:nvPr>
        </p:nvSpPr>
        <p:spPr/>
        <p:txBody>
          <a:bodyPr>
            <a:normAutofit/>
          </a:bodyPr>
          <a:lstStyle/>
          <a:p>
            <a:r>
              <a:rPr lang="fr-FR" sz="3200" dirty="0">
                <a:latin typeface="Times New Roman" charset="0"/>
              </a:rPr>
              <a:t>Le cadre conceptuel de l'euthanasie au nom de l'intérêt collectif partage quatre éléments essentiels avec l'eugénisme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fr-FR" b="1">
                <a:solidFill>
                  <a:schemeClr val="tx1"/>
                </a:solidFill>
                <a:latin typeface="Times New Roman" charset="0"/>
              </a:rPr>
              <a:t>1) Culte de la santé collective et sacrifice de l'individu</a:t>
            </a:r>
          </a:p>
        </p:txBody>
      </p:sp>
      <p:sp>
        <p:nvSpPr>
          <p:cNvPr id="37891" name="Rectangle 3"/>
          <p:cNvSpPr>
            <a:spLocks noGrp="1" noChangeArrowheads="1"/>
          </p:cNvSpPr>
          <p:nvPr>
            <p:ph idx="1"/>
          </p:nvPr>
        </p:nvSpPr>
        <p:spPr>
          <a:xfrm>
            <a:off x="304800" y="1981200"/>
            <a:ext cx="8153400" cy="4114800"/>
          </a:xfrm>
        </p:spPr>
        <p:txBody>
          <a:bodyPr>
            <a:normAutofit lnSpcReduction="10000"/>
          </a:bodyPr>
          <a:lstStyle/>
          <a:p>
            <a:pPr>
              <a:lnSpc>
                <a:spcPct val="90000"/>
              </a:lnSpc>
            </a:pPr>
            <a:r>
              <a:rPr lang="fr-FR" sz="2800">
                <a:latin typeface="Times New Roman" charset="0"/>
              </a:rPr>
              <a:t>Dans l'eugénisme  comme dans l'euthanasie étatique, les interventions du pouvoir médical dans les droits les plus intimes des individus suppose l'existence d'une légitimité supérieure au simple bien-être des patients concernés. </a:t>
            </a:r>
          </a:p>
          <a:p>
            <a:pPr>
              <a:lnSpc>
                <a:spcPct val="90000"/>
              </a:lnSpc>
            </a:pPr>
            <a:r>
              <a:rPr lang="fr-FR" sz="2800">
                <a:latin typeface="Times New Roman" charset="0"/>
              </a:rPr>
              <a:t>La valeur essentielle n'est plus l'individu malade qu'il faut aider mais la </a:t>
            </a:r>
            <a:r>
              <a:rPr lang="fr-FR" sz="2800" i="1">
                <a:latin typeface="Times New Roman" charset="0"/>
              </a:rPr>
              <a:t>santé</a:t>
            </a:r>
            <a:r>
              <a:rPr lang="fr-FR" sz="2800">
                <a:latin typeface="Times New Roman" charset="0"/>
              </a:rPr>
              <a:t>  collective. Le traitement passe par l'éradication médicale - la stérilisation ou l'extermination - des "cellules malades" de l'organisme du Peuple, le </a:t>
            </a:r>
            <a:r>
              <a:rPr lang="fr-FR" sz="2800" i="1">
                <a:latin typeface="Times New Roman" charset="0"/>
              </a:rPr>
              <a:t>Volkskörper</a:t>
            </a:r>
            <a:r>
              <a:rPr lang="fr-FR" sz="2800">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304800"/>
            <a:ext cx="8534400" cy="1524000"/>
          </a:xfrm>
        </p:spPr>
        <p:txBody>
          <a:bodyPr>
            <a:normAutofit fontScale="90000"/>
          </a:bodyPr>
          <a:lstStyle/>
          <a:p>
            <a:r>
              <a:rPr lang="fr-FR" sz="4000" b="1">
                <a:solidFill>
                  <a:schemeClr val="tx1"/>
                </a:solidFill>
                <a:latin typeface="Times New Roman" charset="0"/>
              </a:rPr>
              <a:t>2) Logique comptable de la vie humaine et logique de l'efficacité nationale</a:t>
            </a:r>
            <a:endParaRPr lang="fr-FR" b="1">
              <a:solidFill>
                <a:schemeClr val="tx1"/>
              </a:solidFill>
              <a:latin typeface="Times New Roman" charset="0"/>
            </a:endParaRPr>
          </a:p>
        </p:txBody>
      </p:sp>
      <p:sp>
        <p:nvSpPr>
          <p:cNvPr id="38915" name="Rectangle 3"/>
          <p:cNvSpPr>
            <a:spLocks noGrp="1" noChangeArrowheads="1"/>
          </p:cNvSpPr>
          <p:nvPr>
            <p:ph idx="1"/>
          </p:nvPr>
        </p:nvSpPr>
        <p:spPr>
          <a:xfrm>
            <a:off x="304800" y="1981200"/>
            <a:ext cx="8458200" cy="4572000"/>
          </a:xfrm>
        </p:spPr>
        <p:txBody>
          <a:bodyPr/>
          <a:lstStyle/>
          <a:p>
            <a:pPr>
              <a:lnSpc>
                <a:spcPct val="90000"/>
              </a:lnSpc>
            </a:pPr>
            <a:r>
              <a:rPr lang="fr-FR" sz="2800">
                <a:latin typeface="Times New Roman" charset="0"/>
              </a:rPr>
              <a:t>Dans </a:t>
            </a:r>
            <a:r>
              <a:rPr lang="fr-FR" sz="2800" i="1">
                <a:latin typeface="Times New Roman" charset="0"/>
              </a:rPr>
              <a:t>Le Droit à la mort</a:t>
            </a:r>
            <a:r>
              <a:rPr lang="fr-FR" sz="2800">
                <a:latin typeface="Times New Roman" charset="0"/>
              </a:rPr>
              <a:t> (1895), Jost commença à </a:t>
            </a:r>
            <a:r>
              <a:rPr lang="fr-FR" sz="2800" i="1">
                <a:latin typeface="Times New Roman" charset="0"/>
              </a:rPr>
              <a:t>calculer</a:t>
            </a:r>
            <a:r>
              <a:rPr lang="fr-FR" sz="2800">
                <a:latin typeface="Times New Roman" charset="0"/>
              </a:rPr>
              <a:t> la valeur d'une vie humaine en terme de coût et de profit, révélant que certains individus pouvaient avoir, pour eux-mêmes et la société, une valeur de vie "nulle" voire "négative". </a:t>
            </a:r>
          </a:p>
          <a:p>
            <a:pPr>
              <a:lnSpc>
                <a:spcPct val="90000"/>
              </a:lnSpc>
            </a:pPr>
            <a:r>
              <a:rPr lang="fr-FR" sz="2800">
                <a:latin typeface="Times New Roman" charset="0"/>
              </a:rPr>
              <a:t>Dans la logique de l'eugénisme, comme l'a montré l'historienne Sheila Weiss, il s'agit de </a:t>
            </a:r>
            <a:r>
              <a:rPr lang="fr-FR" sz="2800" i="1">
                <a:latin typeface="Times New Roman" charset="0"/>
              </a:rPr>
              <a:t>maximiser l'efficacité nationale</a:t>
            </a:r>
            <a:r>
              <a:rPr lang="fr-FR" sz="2800">
                <a:latin typeface="Times New Roman" charset="0"/>
              </a:rPr>
              <a:t> (ou collective pour les eugénistes de gauche), en améliorant le "capital humain" bio-médical de la nation et en éradiquant préventivement les individus médicalement ou socialement onéreux.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b="1">
                <a:solidFill>
                  <a:schemeClr val="tx1"/>
                </a:solidFill>
                <a:latin typeface="Times New Roman" charset="0"/>
              </a:rPr>
              <a:t>4) L'«action Brandt" (1943-1945)</a:t>
            </a:r>
          </a:p>
        </p:txBody>
      </p:sp>
      <p:sp>
        <p:nvSpPr>
          <p:cNvPr id="5123" name="Rectangle 3"/>
          <p:cNvSpPr>
            <a:spLocks noGrp="1" noChangeArrowheads="1"/>
          </p:cNvSpPr>
          <p:nvPr>
            <p:ph idx="1"/>
          </p:nvPr>
        </p:nvSpPr>
        <p:spPr/>
        <p:txBody>
          <a:bodyPr>
            <a:normAutofit fontScale="70000" lnSpcReduction="20000"/>
          </a:bodyPr>
          <a:lstStyle/>
          <a:p>
            <a:r>
              <a:rPr lang="fr-FR" sz="2800">
                <a:latin typeface="Times New Roman" charset="0"/>
              </a:rPr>
              <a:t>Militaires: 380 000 blessés </a:t>
            </a:r>
            <a:r>
              <a:rPr lang="fr-FR" sz="2800">
                <a:latin typeface="Times New Roman" charset="0"/>
                <a:sym typeface="Symbol" charset="0"/>
              </a:rPr>
              <a:t></a:t>
            </a:r>
            <a:r>
              <a:rPr lang="fr-FR" sz="2800">
                <a:latin typeface="Times New Roman" charset="0"/>
              </a:rPr>
              <a:t> sept. 41;</a:t>
            </a:r>
          </a:p>
          <a:p>
            <a:r>
              <a:rPr lang="fr-FR" sz="2800">
                <a:latin typeface="Times New Roman" charset="0"/>
              </a:rPr>
              <a:t> oct.-nov. 41 = + 200 000 blessés; </a:t>
            </a:r>
          </a:p>
          <a:p>
            <a:r>
              <a:rPr lang="fr-FR" sz="2800">
                <a:latin typeface="Times New Roman" charset="0"/>
                <a:sym typeface="Symbol" charset="0"/>
              </a:rPr>
              <a:t></a:t>
            </a:r>
            <a:r>
              <a:rPr lang="fr-FR" sz="2800">
                <a:latin typeface="Times New Roman" charset="0"/>
              </a:rPr>
              <a:t> sept. 43 ≈ 19 Millo blessés &amp; malades.</a:t>
            </a:r>
          </a:p>
          <a:p>
            <a:r>
              <a:rPr lang="fr-FR" sz="2800">
                <a:latin typeface="Times New Roman" charset="0"/>
              </a:rPr>
              <a:t> Soldats blessés sérieux rapatriés en All. </a:t>
            </a:r>
          </a:p>
          <a:p>
            <a:pPr>
              <a:buFontTx/>
              <a:buNone/>
            </a:pPr>
            <a:r>
              <a:rPr lang="fr-FR" sz="2800">
                <a:latin typeface="Times New Roman" charset="0"/>
              </a:rPr>
              <a:t>+ Civils blessés bombardements aériens:</a:t>
            </a:r>
          </a:p>
          <a:p>
            <a:r>
              <a:rPr lang="fr-FR" sz="2800">
                <a:latin typeface="Times New Roman" charset="0"/>
              </a:rPr>
              <a:t> 1941= 12 000; </a:t>
            </a:r>
          </a:p>
          <a:p>
            <a:r>
              <a:rPr lang="fr-FR" sz="2800">
                <a:latin typeface="Times New Roman" charset="0"/>
              </a:rPr>
              <a:t>1942= 24 000; </a:t>
            </a:r>
          </a:p>
          <a:p>
            <a:r>
              <a:rPr lang="fr-FR" sz="2800">
                <a:latin typeface="Times New Roman" charset="0"/>
              </a:rPr>
              <a:t>1943 &gt; 140 000.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85800" y="762000"/>
            <a:ext cx="7772400" cy="5334000"/>
          </a:xfrm>
        </p:spPr>
        <p:txBody>
          <a:bodyPr>
            <a:normAutofit lnSpcReduction="10000"/>
          </a:bodyPr>
          <a:lstStyle/>
          <a:p>
            <a:pPr>
              <a:lnSpc>
                <a:spcPct val="90000"/>
              </a:lnSpc>
            </a:pPr>
            <a:r>
              <a:rPr lang="fr-FR" sz="2800">
                <a:latin typeface="Times New Roman" charset="0"/>
              </a:rPr>
              <a:t>On retrouve le même schéma chez les avocats de l'euthanasie étatique. Chez le Prof. Hoche, la situation de l'Allemagne exige la "plus grande productivité de tous": il n'y a </a:t>
            </a:r>
            <a:r>
              <a:rPr lang="fr-FR" sz="2800" i="1">
                <a:latin typeface="Times New Roman" charset="0"/>
              </a:rPr>
              <a:t>"plus de place pour les moitiés, les quarts et les huitièmes d'aptitude au travail"</a:t>
            </a:r>
            <a:r>
              <a:rPr lang="fr-FR" sz="2800">
                <a:latin typeface="Times New Roman" charset="0"/>
              </a:rPr>
              <a:t>. </a:t>
            </a:r>
          </a:p>
          <a:p>
            <a:pPr>
              <a:lnSpc>
                <a:spcPct val="90000"/>
              </a:lnSpc>
            </a:pPr>
            <a:r>
              <a:rPr lang="fr-FR" sz="2800">
                <a:latin typeface="Times New Roman" charset="0"/>
              </a:rPr>
              <a:t>Dans les deux cas, l'État agit au nom de l'intérêt de la société (du moins ce qu'il considère tel) et non plus au nom de l'individu concerné. L'État peut ainsi estimer qu'un individu socialement "inutile" voire "nuisible" et qui coûte cher à la société, par les soins permanent et l'encadrement qu'il exige, doit être "euthanasié".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04800"/>
            <a:ext cx="8458200" cy="1143000"/>
          </a:xfrm>
        </p:spPr>
        <p:txBody>
          <a:bodyPr>
            <a:normAutofit fontScale="90000"/>
          </a:bodyPr>
          <a:lstStyle/>
          <a:p>
            <a:r>
              <a:rPr lang="fr-FR" sz="3600" b="1">
                <a:solidFill>
                  <a:schemeClr val="tx1"/>
                </a:solidFill>
                <a:latin typeface="Times New Roman" charset="0"/>
              </a:rPr>
              <a:t>2) Logique comptable de la vie humaine et logique de l'efficacité nationale</a:t>
            </a:r>
            <a:endParaRPr lang="fr-FR" sz="4000" b="1">
              <a:solidFill>
                <a:schemeClr val="tx1"/>
              </a:solidFill>
              <a:latin typeface="Times New Roman" charset="0"/>
            </a:endParaRPr>
          </a:p>
        </p:txBody>
      </p:sp>
      <p:sp>
        <p:nvSpPr>
          <p:cNvPr id="40963" name="Rectangle 3"/>
          <p:cNvSpPr>
            <a:spLocks noGrp="1" noChangeArrowheads="1"/>
          </p:cNvSpPr>
          <p:nvPr>
            <p:ph idx="1"/>
          </p:nvPr>
        </p:nvSpPr>
        <p:spPr>
          <a:xfrm>
            <a:off x="685800" y="1752600"/>
            <a:ext cx="7772400" cy="4648200"/>
          </a:xfrm>
        </p:spPr>
        <p:txBody>
          <a:bodyPr>
            <a:normAutofit lnSpcReduction="10000"/>
          </a:bodyPr>
          <a:lstStyle/>
          <a:p>
            <a:pPr>
              <a:lnSpc>
                <a:spcPct val="90000"/>
              </a:lnSpc>
            </a:pPr>
            <a:r>
              <a:rPr lang="fr-FR" sz="2800">
                <a:latin typeface="Times New Roman" charset="0"/>
              </a:rPr>
              <a:t>Dans cette médecine du rendement,</a:t>
            </a:r>
            <a:r>
              <a:rPr lang="fr-FR" sz="2800" i="1">
                <a:latin typeface="Times New Roman" charset="0"/>
              </a:rPr>
              <a:t> </a:t>
            </a:r>
            <a:r>
              <a:rPr lang="fr-FR" sz="2800">
                <a:latin typeface="Times New Roman" charset="0"/>
              </a:rPr>
              <a:t>de la rentabilité, de la productivité </a:t>
            </a:r>
            <a:r>
              <a:rPr lang="fr-FR" sz="2800" i="1">
                <a:latin typeface="Times New Roman" charset="0"/>
              </a:rPr>
              <a:t>(Leistungsmedizin), </a:t>
            </a:r>
            <a:r>
              <a:rPr lang="fr-FR" sz="2800">
                <a:latin typeface="Times New Roman" charset="0"/>
              </a:rPr>
              <a:t>poussée jusqu'au bout, les technocrates médicaux font froidement le tri entre les patients d'après un calcul économique. </a:t>
            </a:r>
          </a:p>
          <a:p>
            <a:pPr>
              <a:lnSpc>
                <a:spcPct val="90000"/>
              </a:lnSpc>
            </a:pPr>
            <a:r>
              <a:rPr lang="fr-FR" sz="2800">
                <a:latin typeface="Times New Roman" charset="0"/>
              </a:rPr>
              <a:t>Le président de </a:t>
            </a:r>
            <a:r>
              <a:rPr lang="fr-FR" sz="2800" i="1">
                <a:latin typeface="Times New Roman" charset="0"/>
              </a:rPr>
              <a:t>l'Office de la Santé du Reich, le Prof. H. Reiter l'affirme sans ambages: "nous ne séparons pas les concepts </a:t>
            </a:r>
            <a:r>
              <a:rPr lang="ja-JP" altLang="fr-FR" sz="2800" i="1">
                <a:latin typeface="Arial"/>
              </a:rPr>
              <a:t>‘</a:t>
            </a:r>
            <a:r>
              <a:rPr lang="fr-FR" sz="2800" i="1">
                <a:latin typeface="Times New Roman" charset="0"/>
              </a:rPr>
              <a:t>sains</a:t>
            </a:r>
            <a:r>
              <a:rPr lang="ja-JP" altLang="fr-FR" sz="2800" i="1">
                <a:latin typeface="Arial"/>
              </a:rPr>
              <a:t>’</a:t>
            </a:r>
            <a:r>
              <a:rPr lang="fr-FR" sz="2800" i="1">
                <a:latin typeface="Times New Roman" charset="0"/>
              </a:rPr>
              <a:t> et </a:t>
            </a:r>
            <a:r>
              <a:rPr lang="ja-JP" altLang="fr-FR" sz="2800" i="1">
                <a:latin typeface="Arial"/>
              </a:rPr>
              <a:t>‘</a:t>
            </a:r>
            <a:r>
              <a:rPr lang="fr-FR" sz="2800" i="1">
                <a:latin typeface="Times New Roman" charset="0"/>
              </a:rPr>
              <a:t>productif</a:t>
            </a:r>
            <a:r>
              <a:rPr lang="ja-JP" altLang="fr-FR" sz="2800" i="1">
                <a:latin typeface="Arial"/>
              </a:rPr>
              <a:t>’</a:t>
            </a:r>
            <a:r>
              <a:rPr lang="fr-FR" sz="2800" i="1">
                <a:latin typeface="Times New Roman" charset="0"/>
              </a:rPr>
              <a:t> mais les comprenons comme quelque chose de tout à fait identique, aussi nous nions la </a:t>
            </a:r>
            <a:r>
              <a:rPr lang="ja-JP" altLang="fr-FR" sz="2800" i="1">
                <a:latin typeface="Arial"/>
              </a:rPr>
              <a:t>‘</a:t>
            </a:r>
            <a:r>
              <a:rPr lang="fr-FR" sz="2800" i="1">
                <a:latin typeface="Times New Roman" charset="0"/>
              </a:rPr>
              <a:t>santé</a:t>
            </a:r>
            <a:r>
              <a:rPr lang="ja-JP" altLang="fr-FR" sz="2800" i="1">
                <a:latin typeface="Arial"/>
              </a:rPr>
              <a:t>’</a:t>
            </a:r>
            <a:r>
              <a:rPr lang="fr-FR" sz="2800" i="1">
                <a:latin typeface="Times New Roman" charset="0"/>
              </a:rPr>
              <a:t> quand la productivité n'est pas présente"</a:t>
            </a:r>
            <a:r>
              <a:rPr lang="fr-FR" sz="2800">
                <a:latin typeface="Times New Roman" charset="0"/>
              </a:rPr>
              <a: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fr-FR" b="1">
                <a:solidFill>
                  <a:schemeClr val="tx1"/>
                </a:solidFill>
                <a:latin typeface="Times New Roman" charset="0"/>
              </a:rPr>
              <a:t>3) Une éthique naturaliste fondée sur le darwinisme</a:t>
            </a:r>
          </a:p>
        </p:txBody>
      </p:sp>
      <p:sp>
        <p:nvSpPr>
          <p:cNvPr id="41987" name="Rectangle 3"/>
          <p:cNvSpPr>
            <a:spLocks noGrp="1" noChangeArrowheads="1"/>
          </p:cNvSpPr>
          <p:nvPr>
            <p:ph idx="1"/>
          </p:nvPr>
        </p:nvSpPr>
        <p:spPr>
          <a:xfrm>
            <a:off x="0" y="1981200"/>
            <a:ext cx="8458200" cy="4419600"/>
          </a:xfrm>
        </p:spPr>
        <p:txBody>
          <a:bodyPr>
            <a:normAutofit lnSpcReduction="10000"/>
          </a:bodyPr>
          <a:lstStyle/>
          <a:p>
            <a:pPr>
              <a:lnSpc>
                <a:spcPct val="90000"/>
              </a:lnSpc>
            </a:pPr>
            <a:r>
              <a:rPr lang="fr-FR" sz="2800">
                <a:latin typeface="Times New Roman" charset="0"/>
              </a:rPr>
              <a:t>L'éthique des eugénistes radicaux, des partisans de l'euthanasie étatique et des nazis (comme Hitler dans </a:t>
            </a:r>
            <a:r>
              <a:rPr lang="fr-FR" sz="2800" i="1">
                <a:latin typeface="Times New Roman" charset="0"/>
              </a:rPr>
              <a:t>Mein Kampf</a:t>
            </a:r>
            <a:r>
              <a:rPr lang="fr-FR" sz="2800">
                <a:latin typeface="Times New Roman" charset="0"/>
              </a:rPr>
              <a:t>)</a:t>
            </a:r>
            <a:r>
              <a:rPr lang="fr-FR" sz="2800" i="1">
                <a:latin typeface="Times New Roman" charset="0"/>
              </a:rPr>
              <a:t>,</a:t>
            </a:r>
            <a:r>
              <a:rPr lang="fr-FR" sz="2800">
                <a:latin typeface="Times New Roman" charset="0"/>
              </a:rPr>
              <a:t> est une éthique "naturaliste". </a:t>
            </a:r>
          </a:p>
          <a:p>
            <a:pPr>
              <a:lnSpc>
                <a:spcPct val="90000"/>
              </a:lnSpc>
            </a:pPr>
            <a:r>
              <a:rPr lang="fr-FR" sz="2800">
                <a:latin typeface="Times New Roman" charset="0"/>
              </a:rPr>
              <a:t>Les actions humaines doivent s'inspirer des "lois de la Nature" et toute transgression de ces lois se paye tôt ou tard. </a:t>
            </a:r>
          </a:p>
          <a:p>
            <a:pPr>
              <a:lnSpc>
                <a:spcPct val="90000"/>
              </a:lnSpc>
            </a:pPr>
            <a:r>
              <a:rPr lang="fr-FR" sz="2800">
                <a:latin typeface="Times New Roman" charset="0"/>
              </a:rPr>
              <a:t>En l'occurrence, "la Nature", telle qu'elle est exposée par les darwinistes, progresse en laissant périr, sans descendance, tous les individus "faibles" et "ratés": ils représentent les "variations inférieures" de l'espèce.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85800" y="838200"/>
            <a:ext cx="7772400" cy="5257800"/>
          </a:xfrm>
        </p:spPr>
        <p:txBody>
          <a:bodyPr>
            <a:normAutofit lnSpcReduction="10000"/>
          </a:bodyPr>
          <a:lstStyle/>
          <a:p>
            <a:r>
              <a:rPr lang="fr-FR" sz="2800">
                <a:latin typeface="Times New Roman" charset="0"/>
              </a:rPr>
              <a:t>En l'absence de médecine moderne, la Nature "répare" ainsi d'elle-même ses "erreurs" grâce à la "sélection naturelle". Dans l'eugénisme comme dans l'euthanasie étatique, la médecine ne fait ainsi que corriger ses propres "effets pervers". Comme le signala Bormann à un psychiatre nazi qui protestait contre l'euthanasie, deux pôles éthiques s'opposaient absolument: la vision chrétienne pour laquelle on doit maintenir en vie "même les créatures les moins dignes de vivre" et la conception nazie pour qui la conservation de tels individus "va totalement à l'encontre de la nature".</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fr-FR" b="1">
                <a:solidFill>
                  <a:schemeClr val="tx1"/>
                </a:solidFill>
                <a:latin typeface="Times New Roman" charset="0"/>
              </a:rPr>
              <a:t>4) Déterminisme biologique</a:t>
            </a:r>
          </a:p>
        </p:txBody>
      </p:sp>
      <p:sp>
        <p:nvSpPr>
          <p:cNvPr id="44035" name="Rectangle 3"/>
          <p:cNvSpPr>
            <a:spLocks noGrp="1" noChangeArrowheads="1"/>
          </p:cNvSpPr>
          <p:nvPr>
            <p:ph idx="1"/>
          </p:nvPr>
        </p:nvSpPr>
        <p:spPr/>
        <p:txBody>
          <a:bodyPr>
            <a:normAutofit lnSpcReduction="10000"/>
          </a:bodyPr>
          <a:lstStyle/>
          <a:p>
            <a:r>
              <a:rPr lang="fr-FR" sz="2800">
                <a:latin typeface="Times New Roman" charset="0"/>
              </a:rPr>
              <a:t>La psychiatrie allemande s'est rapidement soumise au paradigme biologique. W. Griesinger (1817-1868) inaugure une tradition pour laquelle "les maladies de l'esprit sont des maladies du cerveau" (</a:t>
            </a:r>
            <a:r>
              <a:rPr lang="fr-FR" sz="2800" i="1">
                <a:latin typeface="Times New Roman" charset="0"/>
              </a:rPr>
              <a:t>"Geisteskrankheiten sind Gehirnkrankheiten"</a:t>
            </a:r>
            <a:r>
              <a:rPr lang="fr-FR" sz="2800">
                <a:latin typeface="Times New Roman" charset="0"/>
              </a:rPr>
              <a:t>). </a:t>
            </a:r>
          </a:p>
          <a:p>
            <a:r>
              <a:rPr lang="fr-FR" sz="2800">
                <a:latin typeface="Times New Roman" charset="0"/>
              </a:rPr>
              <a:t>Ce postulat cérébraliste devient le paradigme majeur de la psychiatrie académique allemande à partir des années 1880.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5800" y="457200"/>
            <a:ext cx="7772400" cy="5943600"/>
          </a:xfrm>
        </p:spPr>
        <p:txBody>
          <a:bodyPr>
            <a:normAutofit lnSpcReduction="10000"/>
          </a:bodyPr>
          <a:lstStyle/>
          <a:p>
            <a:r>
              <a:rPr lang="fr-FR" sz="2800">
                <a:latin typeface="Times New Roman" charset="0"/>
              </a:rPr>
              <a:t>Il s'ensuit que l'homme n'est plus le </a:t>
            </a:r>
            <a:r>
              <a:rPr lang="fr-FR" sz="2800" i="1">
                <a:latin typeface="Times New Roman" charset="0"/>
              </a:rPr>
              <a:t>sujet</a:t>
            </a:r>
            <a:r>
              <a:rPr lang="fr-FR" sz="2800">
                <a:latin typeface="Times New Roman" charset="0"/>
              </a:rPr>
              <a:t> libre et décisionnaire des philosophes libéraux mais l'</a:t>
            </a:r>
            <a:r>
              <a:rPr lang="fr-FR" sz="2800" i="1">
                <a:latin typeface="Times New Roman" charset="0"/>
              </a:rPr>
              <a:t>objet</a:t>
            </a:r>
            <a:r>
              <a:rPr lang="fr-FR" sz="2800">
                <a:latin typeface="Times New Roman" charset="0"/>
              </a:rPr>
              <a:t> de sa biologie cérébrale. Prisonnier de sa "nature" biologique, il peut difficilement échapper à sa condition de "fou", de "psychopathe sexuel", de "criminel" ou "d'asocial".</a:t>
            </a:r>
          </a:p>
          <a:p>
            <a:r>
              <a:rPr lang="fr-FR" sz="2800">
                <a:latin typeface="Times New Roman" charset="0"/>
              </a:rPr>
              <a:t> Des psychiatres-généticiens, comme J. Lange, concluent par ex. dans les années 1920 au "Crime comme destin" (biologique). </a:t>
            </a:r>
          </a:p>
          <a:p>
            <a:r>
              <a:rPr lang="fr-FR" sz="2800">
                <a:latin typeface="Times New Roman" charset="0"/>
              </a:rPr>
              <a:t>Ce déterminisme biologique ne laisse pas d'autre choix aux hygiénistes qui veulent éradiquer ces maux de la société, que d'éliminer les porteurs de telles prédispositions.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990600"/>
            <a:ext cx="7772400" cy="5334000"/>
          </a:xfrm>
        </p:spPr>
        <p:txBody>
          <a:bodyPr>
            <a:normAutofit lnSpcReduction="10000"/>
          </a:bodyPr>
          <a:lstStyle/>
          <a:p>
            <a:pPr>
              <a:lnSpc>
                <a:spcPct val="90000"/>
              </a:lnSpc>
            </a:pPr>
            <a:r>
              <a:rPr lang="fr-FR" sz="2800">
                <a:latin typeface="Times New Roman" charset="0"/>
              </a:rPr>
              <a:t>Du point de vue de ces quatre éléments, on peut donc considérer que la conversion de la psychiatrie à l'eugénisme, avec sa critique de la médecine "individualiste" et de l'assistance sociale aux "inférieurs", a préparé les mentalités à l'euthanasie étatique - du moins chez les psychiatres que n'inhibaient pas des considérations religieuses ou humanitaires. </a:t>
            </a:r>
          </a:p>
          <a:p>
            <a:pPr>
              <a:lnSpc>
                <a:spcPct val="90000"/>
              </a:lnSpc>
            </a:pPr>
            <a:r>
              <a:rPr lang="fr-FR" sz="2800">
                <a:latin typeface="Times New Roman" charset="0"/>
              </a:rPr>
              <a:t>La "suppression des existences indignes d'être vécues" apparaît alors comme une forme extrême et radicalisée de l'eugénisme négatif dans un contexte politique où tout ce qui semble bénéfique pour la collectivité nationale est autorisé.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685800" y="838200"/>
            <a:ext cx="7772400" cy="5257800"/>
          </a:xfrm>
        </p:spPr>
        <p:txBody>
          <a:bodyPr/>
          <a:lstStyle/>
          <a:p>
            <a:r>
              <a:rPr lang="fr-FR">
                <a:latin typeface="Times New Roman" charset="0"/>
              </a:rPr>
              <a:t>les eugénistes allemands sont conscients que la stérilisation n'apporte une solution que lente et incomplète. Ils connaissent la critique selon laquelle il faudra cinq siècles pour réduire de 1% à 0,1% l'apparition d'une maladie génétique récessive dans une population en stérilisant les seuls malades monozygotes. Le Prof. C. Schneider estime que cela prendra </a:t>
            </a:r>
            <a:r>
              <a:rPr lang="fr-FR" i="1">
                <a:latin typeface="Times New Roman" charset="0"/>
              </a:rPr>
              <a:t>"encore des siècles"</a:t>
            </a:r>
            <a:r>
              <a:rPr lang="fr-FR">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685800" y="533400"/>
            <a:ext cx="7772400" cy="5562600"/>
          </a:xfrm>
        </p:spPr>
        <p:txBody>
          <a:bodyPr/>
          <a:lstStyle/>
          <a:p>
            <a:pPr>
              <a:lnSpc>
                <a:spcPct val="90000"/>
              </a:lnSpc>
            </a:pPr>
            <a:r>
              <a:rPr lang="fr-FR">
                <a:latin typeface="Times New Roman" charset="0"/>
              </a:rPr>
              <a:t>Le Prof. Nitsche prévoit, grâce à la stérilisation, une réduction du nombre d'internés en asiles de seulement 20% dans les deux premières générations (30-60 ans).</a:t>
            </a:r>
          </a:p>
          <a:p>
            <a:pPr>
              <a:lnSpc>
                <a:spcPct val="90000"/>
              </a:lnSpc>
            </a:pPr>
            <a:r>
              <a:rPr lang="fr-FR">
                <a:latin typeface="Times New Roman" charset="0"/>
              </a:rPr>
              <a:t> L'euthanasie vient donc remédier à la lenteur de la stérilisation - solution à très long terme. </a:t>
            </a:r>
          </a:p>
          <a:p>
            <a:pPr>
              <a:lnSpc>
                <a:spcPct val="90000"/>
              </a:lnSpc>
            </a:pPr>
            <a:r>
              <a:rPr lang="fr-FR">
                <a:latin typeface="Times New Roman" charset="0"/>
              </a:rPr>
              <a:t>À court terme, plutôt que d'attendre encore 30 ans ou davantage la mort naturelle des "inférieurs" stérilisés, leur élimination immédiate permet à l'État de réaliser des économies substantielles.</a:t>
            </a:r>
            <a:endParaRPr lang="fr-F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r-FR" b="1">
                <a:solidFill>
                  <a:schemeClr val="tx1"/>
                </a:solidFill>
                <a:latin typeface="Times New Roman" charset="0"/>
              </a:rPr>
              <a:t>5) Matérialisme cérébral et deshumanisation</a:t>
            </a:r>
          </a:p>
        </p:txBody>
      </p:sp>
      <p:sp>
        <p:nvSpPr>
          <p:cNvPr id="49155" name="Rectangle 3"/>
          <p:cNvSpPr>
            <a:spLocks noGrp="1" noChangeArrowheads="1"/>
          </p:cNvSpPr>
          <p:nvPr>
            <p:ph idx="1"/>
          </p:nvPr>
        </p:nvSpPr>
        <p:spPr/>
        <p:txBody>
          <a:bodyPr/>
          <a:lstStyle/>
          <a:p>
            <a:r>
              <a:rPr lang="fr-FR" sz="2800">
                <a:latin typeface="Times New Roman" charset="0"/>
              </a:rPr>
              <a:t>La seule barrière, le dernier obstacle qui empêche alors de franchir le pas de l'euthanasie reste l'éthique "humaniste" ou chrétienne. </a:t>
            </a:r>
          </a:p>
          <a:p>
            <a:r>
              <a:rPr lang="fr-FR" sz="2800">
                <a:latin typeface="Times New Roman" charset="0"/>
              </a:rPr>
              <a:t>Les psychiatres eugénistes qui résisteront, comme Bonhoeffer et Ewald, conserveront généralement un tel noyau éthique, malgré une éventuelle conversion politique au nazisme.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Hambourg détruit051.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t="903" b="903"/>
          <a:stretch>
            <a:fillRect/>
          </a:stretch>
        </p:blipFill>
        <p:spPr/>
      </p:pic>
      <p:sp>
        <p:nvSpPr>
          <p:cNvPr id="24580" name="Text Box 4"/>
          <p:cNvSpPr txBox="1">
            <a:spLocks noChangeArrowheads="1"/>
          </p:cNvSpPr>
          <p:nvPr/>
        </p:nvSpPr>
        <p:spPr bwMode="auto">
          <a:xfrm>
            <a:off x="2270125" y="6156325"/>
            <a:ext cx="429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La ville de Hambourg bombardée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85800" y="685800"/>
            <a:ext cx="7772400" cy="5410200"/>
          </a:xfrm>
        </p:spPr>
        <p:txBody>
          <a:bodyPr/>
          <a:lstStyle/>
          <a:p>
            <a:r>
              <a:rPr lang="fr-FR">
                <a:latin typeface="Times New Roman" charset="0"/>
              </a:rPr>
              <a:t>Deux logiques s'affrontent à ce sujet en Occident: </a:t>
            </a:r>
          </a:p>
          <a:p>
            <a:r>
              <a:rPr lang="fr-FR">
                <a:latin typeface="Times New Roman" charset="0"/>
              </a:rPr>
              <a:t>d'une part un "matérialisme biologique", qui s'affirme très rapidement au XIXe siècle comme une "conception du monde" en opposition ouverte avec les Églises chrétiennes et la tradition biblique;</a:t>
            </a:r>
          </a:p>
          <a:p>
            <a:r>
              <a:rPr lang="fr-FR">
                <a:latin typeface="Times New Roman" charset="0"/>
              </a:rPr>
              <a:t> de l'autre un essentialisme judéo-chrétien.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685800" y="838200"/>
            <a:ext cx="7772400" cy="5257800"/>
          </a:xfrm>
        </p:spPr>
        <p:txBody>
          <a:bodyPr/>
          <a:lstStyle/>
          <a:p>
            <a:r>
              <a:rPr lang="fr-FR" sz="2800">
                <a:latin typeface="Times New Roman" charset="0"/>
              </a:rPr>
              <a:t>Pour les essentialistes , l'humanité, la dignité et le droit à la vie d'un individu est totalement indépendant de l'état de son cerveau, il est </a:t>
            </a:r>
            <a:r>
              <a:rPr lang="fr-FR" sz="2800" i="1">
                <a:latin typeface="Times New Roman" charset="0"/>
              </a:rPr>
              <a:t>inconditionnel</a:t>
            </a:r>
            <a:r>
              <a:rPr lang="fr-FR" sz="2800">
                <a:latin typeface="Times New Roman" charset="0"/>
              </a:rPr>
              <a:t>. Un handicapé mental ou un aliéné incurable reste un être humain méritant le même respect que tout autre être humain. </a:t>
            </a:r>
          </a:p>
          <a:p>
            <a:r>
              <a:rPr lang="fr-FR" sz="2800">
                <a:latin typeface="Times New Roman" charset="0"/>
              </a:rPr>
              <a:t>Au contraire, pour les "matérialistes biologistes", l'état d'humanité est déterminé, dans l'échelle de l'évolution biologique, par un certain nombre de </a:t>
            </a:r>
            <a:r>
              <a:rPr lang="fr-FR" sz="2800" i="1">
                <a:latin typeface="Times New Roman" charset="0"/>
              </a:rPr>
              <a:t>conditions</a:t>
            </a:r>
            <a:r>
              <a:rPr lang="fr-FR" sz="2800">
                <a:latin typeface="Times New Roman" charset="0"/>
              </a:rPr>
              <a:t> cérébrales et neuro-cognitive. </a:t>
            </a:r>
            <a:endParaRPr lang="fr-FR" sz="280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382000" cy="1143000"/>
          </a:xfrm>
        </p:spPr>
        <p:txBody>
          <a:bodyPr/>
          <a:lstStyle/>
          <a:p>
            <a:r>
              <a:rPr lang="fr-FR" sz="4000" b="1">
                <a:solidFill>
                  <a:schemeClr val="tx1"/>
                </a:solidFill>
                <a:latin typeface="Times New Roman" charset="0"/>
              </a:rPr>
              <a:t>5) Matérialisme cérébral et deshumanisation</a:t>
            </a:r>
            <a:endParaRPr lang="fr-FR" b="1">
              <a:solidFill>
                <a:schemeClr val="tx1"/>
              </a:solidFill>
              <a:latin typeface="Times New Roman" charset="0"/>
            </a:endParaRPr>
          </a:p>
        </p:txBody>
      </p:sp>
      <p:sp>
        <p:nvSpPr>
          <p:cNvPr id="52227" name="Rectangle 3"/>
          <p:cNvSpPr>
            <a:spLocks noGrp="1" noChangeArrowheads="1"/>
          </p:cNvSpPr>
          <p:nvPr>
            <p:ph idx="1"/>
          </p:nvPr>
        </p:nvSpPr>
        <p:spPr/>
        <p:txBody>
          <a:bodyPr/>
          <a:lstStyle/>
          <a:p>
            <a:r>
              <a:rPr lang="fr-FR" sz="2800">
                <a:latin typeface="Times New Roman" charset="0"/>
              </a:rPr>
              <a:t>Si l'essence humaine n'est pas une donnée transcendante par rapport à la matière biologique mais en découle, alors un moindre développement cérébral (ou une déficience pathologique grave du fonctionnement cérébral) implique un moindre degré d'humanité. En-deçà d'un certain niveau évolutif, la qualité d'humanité s'estompe et disparaît. Il n'y a plus qu'une "écorce humaine vide" sans humanité. </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685800" y="533400"/>
            <a:ext cx="7848600" cy="6019800"/>
          </a:xfrm>
        </p:spPr>
        <p:txBody>
          <a:bodyPr/>
          <a:lstStyle/>
          <a:p>
            <a:r>
              <a:rPr lang="fr-FR">
                <a:latin typeface="Times New Roman" charset="0"/>
              </a:rPr>
              <a:t>En psychiatrie, ce</a:t>
            </a:r>
            <a:r>
              <a:rPr lang="fr-FR" i="1">
                <a:latin typeface="Times New Roman" charset="0"/>
              </a:rPr>
              <a:t> </a:t>
            </a:r>
            <a:r>
              <a:rPr lang="fr-FR">
                <a:latin typeface="Times New Roman" charset="0"/>
              </a:rPr>
              <a:t>matérialisme cérébral entraîne une </a:t>
            </a:r>
            <a:r>
              <a:rPr lang="fr-FR" i="1">
                <a:latin typeface="Times New Roman" charset="0"/>
              </a:rPr>
              <a:t>infériorisation</a:t>
            </a:r>
            <a:r>
              <a:rPr lang="fr-FR">
                <a:latin typeface="Times New Roman" charset="0"/>
              </a:rPr>
              <a:t> des patients. Les handicapés mentaux ne sont pas des "hommes" au sens plein du terme mais des "inférieurs" (</a:t>
            </a:r>
            <a:r>
              <a:rPr lang="fr-FR" i="1">
                <a:latin typeface="Times New Roman" charset="0"/>
              </a:rPr>
              <a:t>Minderwertigen</a:t>
            </a:r>
            <a:r>
              <a:rPr lang="fr-FR">
                <a:latin typeface="Times New Roman" charset="0"/>
              </a:rPr>
              <a:t>). </a:t>
            </a:r>
          </a:p>
          <a:p>
            <a:r>
              <a:rPr lang="fr-FR">
                <a:latin typeface="Times New Roman" charset="0"/>
              </a:rPr>
              <a:t>Dans les cas les plus graves, la deshumanisation des "inférieurs" peut être totale. Pour des psychiatres comme le Prof. Kloos, </a:t>
            </a:r>
            <a:r>
              <a:rPr lang="fr-FR" i="1">
                <a:latin typeface="Times New Roman" charset="0"/>
              </a:rPr>
              <a:t>"les enfants en bas âge profondément arriérés sont scientifiquement comparables à des singes"</a:t>
            </a:r>
            <a:r>
              <a:rPr lang="fr-FR">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r-FR" sz="4000" b="1">
                <a:solidFill>
                  <a:schemeClr val="tx1"/>
                </a:solidFill>
                <a:latin typeface="Times New Roman" charset="0"/>
              </a:rPr>
              <a:t>5) Matérialisme cérébral et deshumanisation</a:t>
            </a:r>
          </a:p>
        </p:txBody>
      </p:sp>
      <p:sp>
        <p:nvSpPr>
          <p:cNvPr id="54275" name="Rectangle 3"/>
          <p:cNvSpPr>
            <a:spLocks noGrp="1" noChangeArrowheads="1"/>
          </p:cNvSpPr>
          <p:nvPr>
            <p:ph idx="1"/>
          </p:nvPr>
        </p:nvSpPr>
        <p:spPr/>
        <p:txBody>
          <a:bodyPr/>
          <a:lstStyle/>
          <a:p>
            <a:pPr>
              <a:lnSpc>
                <a:spcPct val="90000"/>
              </a:lnSpc>
            </a:pPr>
            <a:r>
              <a:rPr lang="fr-FR">
                <a:latin typeface="Times New Roman" charset="0"/>
              </a:rPr>
              <a:t>Le Prof. Catel, pédiatre renommé, considère qu'il s'agit </a:t>
            </a:r>
            <a:r>
              <a:rPr lang="fr-FR" i="1">
                <a:latin typeface="Times New Roman" charset="0"/>
              </a:rPr>
              <a:t>"d'êtres ayant forme humaine, qui se trouvent à un niveau inférieur à celui d'un animal domestique"</a:t>
            </a:r>
            <a:r>
              <a:rPr lang="fr-FR">
                <a:latin typeface="Times New Roman" charset="0"/>
              </a:rPr>
              <a:t> et parle même au sujet d'handicapés mentaux graves "d'une </a:t>
            </a:r>
            <a:r>
              <a:rPr lang="fr-FR" i="1">
                <a:latin typeface="Times New Roman" charset="0"/>
              </a:rPr>
              <a:t>massa carnis</a:t>
            </a:r>
            <a:r>
              <a:rPr lang="fr-FR">
                <a:latin typeface="Times New Roman" charset="0"/>
              </a:rPr>
              <a:t> (masse de viande) </a:t>
            </a:r>
            <a:r>
              <a:rPr lang="fr-FR" i="1">
                <a:latin typeface="Times New Roman" charset="0"/>
              </a:rPr>
              <a:t>qui n'atteindra jamais le niveau d'un homme mais demeurera à celui d'un être de réflexe sans conscience"</a:t>
            </a:r>
            <a:r>
              <a:rPr lang="fr-FR">
                <a:latin typeface="Times New Roman" charset="0"/>
              </a:rPr>
              <a:t>. </a:t>
            </a:r>
            <a:endParaRPr lang="fr-F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685800" y="838200"/>
            <a:ext cx="7772400" cy="5257800"/>
          </a:xfrm>
        </p:spPr>
        <p:txBody>
          <a:bodyPr/>
          <a:lstStyle/>
          <a:p>
            <a:r>
              <a:rPr lang="fr-FR">
                <a:latin typeface="Times New Roman" charset="0"/>
              </a:rPr>
              <a:t>Avec cette deshumanisation radicale, réduisant l'handicapé grave à une "masse de viande", nous sommes à l'extrême opposé de l'humanisme essentialiste judéo-chrétien qui voit en tout individu le même niveau d'humanité, quelque soit l'état de son cerveau. Il est clair que dans une telle optique (matérialisme biologique), le meurtre d'un handicapé n'est pas plus répréhensible que de tuer un chimpanzé.</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fr-FR"/>
          </a:p>
        </p:txBody>
      </p:sp>
      <p:sp>
        <p:nvSpPr>
          <p:cNvPr id="56323" name="Rectangle 3"/>
          <p:cNvSpPr>
            <a:spLocks noGrp="1" noChangeArrowheads="1"/>
          </p:cNvSpPr>
          <p:nvPr>
            <p:ph idx="1"/>
          </p:nvPr>
        </p:nvSpPr>
        <p:spPr/>
        <p:txBody>
          <a:bodyPr/>
          <a:lstStyle/>
          <a:p>
            <a:pPr>
              <a:buFontTx/>
              <a:buNone/>
            </a:pPr>
            <a:r>
              <a:rPr lang="fr-FR">
                <a:latin typeface="Times New Roman" charset="0"/>
              </a:rPr>
              <a:t>le passage de la psychiatrie allemande à l'euthanasie fut déterminé par un triple contexte allemand des années 1939-1945:</a:t>
            </a:r>
          </a:p>
          <a:p>
            <a:r>
              <a:rPr lang="fr-FR">
                <a:latin typeface="Times New Roman" charset="0"/>
              </a:rPr>
              <a:t> contexte politique, </a:t>
            </a:r>
          </a:p>
          <a:p>
            <a:r>
              <a:rPr lang="fr-FR">
                <a:latin typeface="Times New Roman" charset="0"/>
              </a:rPr>
              <a:t>contexte budgétaire </a:t>
            </a:r>
          </a:p>
          <a:p>
            <a:r>
              <a:rPr lang="fr-FR">
                <a:latin typeface="Times New Roman" charset="0"/>
              </a:rPr>
              <a:t>et contexte de guerre.</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fr-FR" b="1">
                <a:solidFill>
                  <a:schemeClr val="tx1"/>
                </a:solidFill>
                <a:latin typeface="Times New Roman" charset="0"/>
              </a:rPr>
              <a:t>6) 69% de médecins "soldats du Führer"</a:t>
            </a:r>
          </a:p>
        </p:txBody>
      </p:sp>
      <p:sp>
        <p:nvSpPr>
          <p:cNvPr id="57347" name="Rectangle 3"/>
          <p:cNvSpPr>
            <a:spLocks noGrp="1" noChangeArrowheads="1"/>
          </p:cNvSpPr>
          <p:nvPr>
            <p:ph idx="1"/>
          </p:nvPr>
        </p:nvSpPr>
        <p:spPr/>
        <p:txBody>
          <a:bodyPr/>
          <a:lstStyle/>
          <a:p>
            <a:r>
              <a:rPr lang="fr-FR">
                <a:latin typeface="Times New Roman" charset="0"/>
              </a:rPr>
              <a:t>Dans le système totalitaire nazi, il n'y a pas de contre-pouvoir, en particulier judiciaire, face à la caste médicale décisionnaire. </a:t>
            </a:r>
          </a:p>
          <a:p>
            <a:r>
              <a:rPr lang="fr-FR">
                <a:latin typeface="Times New Roman" charset="0"/>
              </a:rPr>
              <a:t>Or, les médecins furent, si l'on en croit l'historien M. Kater, le </a:t>
            </a:r>
            <a:r>
              <a:rPr lang="fr-FR" u="sng">
                <a:latin typeface="Times New Roman" charset="0"/>
              </a:rPr>
              <a:t>"groupe professionel le plus fortement nazifié dans l'Allemagne de Hitler"</a:t>
            </a:r>
            <a:r>
              <a:rPr lang="fr-FR">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85800" y="838200"/>
            <a:ext cx="7772400" cy="5257800"/>
          </a:xfrm>
        </p:spPr>
        <p:txBody>
          <a:bodyPr/>
          <a:lstStyle/>
          <a:p>
            <a:r>
              <a:rPr lang="fr-FR" sz="2800" u="sng">
                <a:latin typeface="Times New Roman" charset="0"/>
              </a:rPr>
              <a:t>69 %, </a:t>
            </a:r>
            <a:r>
              <a:rPr lang="fr-FR" sz="2800" i="1" u="sng">
                <a:latin typeface="Times New Roman" charset="0"/>
              </a:rPr>
              <a:t>soit plus des deux tiers des médecins,</a:t>
            </a:r>
            <a:r>
              <a:rPr lang="fr-FR" sz="2800" i="1">
                <a:latin typeface="Times New Roman" charset="0"/>
              </a:rPr>
              <a:t> </a:t>
            </a:r>
            <a:r>
              <a:rPr lang="fr-FR" sz="2800">
                <a:latin typeface="Times New Roman" charset="0"/>
              </a:rPr>
              <a:t>selon M. Kater,</a:t>
            </a:r>
            <a:r>
              <a:rPr lang="fr-FR" sz="2800" i="1" u="sng">
                <a:latin typeface="Times New Roman" charset="0"/>
              </a:rPr>
              <a:t>étaient membres d'au moins une de ces quatre organisations nazies</a:t>
            </a:r>
            <a:r>
              <a:rPr lang="fr-FR" sz="2800">
                <a:latin typeface="Times New Roman" charset="0"/>
              </a:rPr>
              <a:t>. </a:t>
            </a:r>
          </a:p>
          <a:p>
            <a:r>
              <a:rPr lang="fr-FR" sz="2800" u="sng">
                <a:latin typeface="Times New Roman" charset="0"/>
              </a:rPr>
              <a:t>Dans les universités</a:t>
            </a:r>
            <a:r>
              <a:rPr lang="fr-FR" sz="2800">
                <a:latin typeface="Times New Roman" charset="0"/>
              </a:rPr>
              <a:t>, le taux d'adhésion au NSDAP des </a:t>
            </a:r>
            <a:r>
              <a:rPr lang="fr-FR" sz="2800" u="sng">
                <a:latin typeface="Times New Roman" charset="0"/>
              </a:rPr>
              <a:t>professeurs de la faculté de médecine dépasse</a:t>
            </a:r>
            <a:r>
              <a:rPr lang="fr-FR" sz="2800">
                <a:latin typeface="Times New Roman" charset="0"/>
              </a:rPr>
              <a:t> souvent les </a:t>
            </a:r>
            <a:r>
              <a:rPr lang="fr-FR" sz="2800" u="sng">
                <a:latin typeface="Times New Roman" charset="0"/>
              </a:rPr>
              <a:t>80%</a:t>
            </a:r>
            <a:r>
              <a:rPr lang="fr-FR" sz="2800">
                <a:latin typeface="Times New Roman" charset="0"/>
              </a:rPr>
              <a:t>. </a:t>
            </a:r>
          </a:p>
          <a:p>
            <a:r>
              <a:rPr lang="fr-FR" sz="2800">
                <a:latin typeface="Times New Roman" charset="0"/>
              </a:rPr>
              <a:t>Les psychiatres et experts de T4 n'échappent pas à la règle. Cet engagement politique a joué un rôle déterminant pour le passage à l'acte de nombreux médecins, en particulier chez les plus jeunes, idéalistes et fanatisés.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838200"/>
          </a:xfrm>
        </p:spPr>
        <p:txBody>
          <a:bodyPr/>
          <a:lstStyle/>
          <a:p>
            <a:r>
              <a:rPr lang="fr-FR" b="1">
                <a:solidFill>
                  <a:schemeClr val="tx1"/>
                </a:solidFill>
                <a:latin typeface="Times New Roman" charset="0"/>
              </a:rPr>
              <a:t>7) Contexte bugétaire</a:t>
            </a:r>
          </a:p>
        </p:txBody>
      </p:sp>
      <p:sp>
        <p:nvSpPr>
          <p:cNvPr id="59395" name="Rectangle 3"/>
          <p:cNvSpPr>
            <a:spLocks noGrp="1" noChangeArrowheads="1"/>
          </p:cNvSpPr>
          <p:nvPr>
            <p:ph idx="1"/>
          </p:nvPr>
        </p:nvSpPr>
        <p:spPr>
          <a:xfrm>
            <a:off x="228600" y="1447800"/>
            <a:ext cx="8229600" cy="5029200"/>
          </a:xfrm>
        </p:spPr>
        <p:txBody>
          <a:bodyPr/>
          <a:lstStyle/>
          <a:p>
            <a:pPr>
              <a:lnSpc>
                <a:spcPct val="90000"/>
              </a:lnSpc>
            </a:pPr>
            <a:r>
              <a:rPr lang="fr-FR" sz="2800">
                <a:latin typeface="Times New Roman" charset="0"/>
              </a:rPr>
              <a:t>La crise économique de 1929, réduction drastique des dépenses pour les handicapés et malades mentaux. </a:t>
            </a:r>
          </a:p>
          <a:p>
            <a:pPr>
              <a:lnSpc>
                <a:spcPct val="90000"/>
              </a:lnSpc>
            </a:pPr>
            <a:r>
              <a:rPr lang="fr-FR" sz="2800">
                <a:latin typeface="Times New Roman" charset="0"/>
              </a:rPr>
              <a:t>Les nazis, arrivés au pouvoir, poursuivirent délibérément les réductions budgétaires pour inciter les directeurs d'asile à opérer un tri parmi les patients. </a:t>
            </a:r>
          </a:p>
          <a:p>
            <a:pPr>
              <a:lnSpc>
                <a:spcPct val="90000"/>
              </a:lnSpc>
            </a:pPr>
            <a:r>
              <a:rPr lang="fr-FR" sz="2800">
                <a:latin typeface="Times New Roman" charset="0"/>
              </a:rPr>
              <a:t>Dans le cadre d'une modernisation de la psychiatrie allemande, les responsables devaient concentrer tous les moyens thérapeutiques les plus modernes (électrochocs, etc.) sur les patients présentant un espoir de guérison pour accélérer leur sortie et euthanasier les incurables improductifs, afin de réaliser des économies.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914400"/>
          </a:xfrm>
        </p:spPr>
        <p:txBody>
          <a:bodyPr/>
          <a:lstStyle/>
          <a:p>
            <a:r>
              <a:rPr lang="fr-FR" sz="4000" b="1">
                <a:solidFill>
                  <a:schemeClr val="tx1"/>
                </a:solidFill>
                <a:latin typeface="Times New Roman" charset="0"/>
              </a:rPr>
              <a:t>4) L'«action Brandt" (1943-1945)</a:t>
            </a:r>
          </a:p>
        </p:txBody>
      </p:sp>
      <p:sp>
        <p:nvSpPr>
          <p:cNvPr id="6147" name="Rectangle 3"/>
          <p:cNvSpPr>
            <a:spLocks noGrp="1" noChangeArrowheads="1"/>
          </p:cNvSpPr>
          <p:nvPr>
            <p:ph idx="1"/>
          </p:nvPr>
        </p:nvSpPr>
        <p:spPr/>
        <p:txBody>
          <a:bodyPr/>
          <a:lstStyle/>
          <a:p>
            <a:pPr>
              <a:lnSpc>
                <a:spcPct val="90000"/>
              </a:lnSpc>
            </a:pPr>
            <a:r>
              <a:rPr lang="fr-FR">
                <a:latin typeface="Times New Roman" charset="0"/>
              </a:rPr>
              <a:t>Or 1939 660 000 lits hôp. en Allemagne, dont 170 000 pour asiles psy = + 1/4 des lits pour seulement 6% des malades traités.</a:t>
            </a:r>
          </a:p>
          <a:p>
            <a:pPr>
              <a:lnSpc>
                <a:spcPct val="90000"/>
              </a:lnSpc>
            </a:pPr>
            <a:r>
              <a:rPr lang="fr-FR">
                <a:latin typeface="Times New Roman" charset="0"/>
              </a:rPr>
              <a:t> 1941-1943 «Action Brandt» = OT construit des hôpitaux-baraques (1941: 20 000 lits; 1943: 80 000 lits) </a:t>
            </a:r>
          </a:p>
          <a:p>
            <a:pPr>
              <a:lnSpc>
                <a:spcPct val="90000"/>
              </a:lnSpc>
            </a:pPr>
            <a:r>
              <a:rPr lang="fr-FR">
                <a:latin typeface="Times New Roman" charset="0"/>
              </a:rPr>
              <a:t>mais ne suffit pas </a:t>
            </a:r>
            <a:r>
              <a:rPr lang="fr-FR">
                <a:latin typeface="Times New Roman" charset="0"/>
                <a:sym typeface="Symbol" charset="0"/>
              </a:rPr>
              <a:t> </a:t>
            </a:r>
            <a:r>
              <a:rPr lang="fr-FR">
                <a:latin typeface="Times New Roman" charset="0"/>
              </a:rPr>
              <a:t>vider les hôpitaux des malades psy, chroniques &amp; vieillards.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FR" b="1">
                <a:solidFill>
                  <a:schemeClr val="tx1"/>
                </a:solidFill>
                <a:latin typeface="Times New Roman" charset="0"/>
              </a:rPr>
              <a:t>8) Guerre, Paix et eugénisme</a:t>
            </a:r>
          </a:p>
        </p:txBody>
      </p:sp>
      <p:sp>
        <p:nvSpPr>
          <p:cNvPr id="60419" name="Rectangle 3"/>
          <p:cNvSpPr>
            <a:spLocks noGrp="1" noChangeArrowheads="1"/>
          </p:cNvSpPr>
          <p:nvPr>
            <p:ph idx="1"/>
          </p:nvPr>
        </p:nvSpPr>
        <p:spPr/>
        <p:txBody>
          <a:bodyPr/>
          <a:lstStyle/>
          <a:p>
            <a:r>
              <a:rPr lang="fr-FR">
                <a:latin typeface="Times New Roman" charset="0"/>
              </a:rPr>
              <a:t>En situation de rationnement lié à la guerre, les malades incurables et autre "bouches inutiles" sont généralement les derniers servis. </a:t>
            </a:r>
          </a:p>
          <a:p>
            <a:r>
              <a:rPr lang="fr-FR">
                <a:latin typeface="Times New Roman" charset="0"/>
              </a:rPr>
              <a:t>Déjà pendant la Guerre de 1914-18, un tiers des internés des asiles allemands meurt de faim à cause d'un rationnement alimentaire organisé à leur détriment. </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685800"/>
            <a:ext cx="7772400" cy="5410200"/>
          </a:xfrm>
        </p:spPr>
        <p:txBody>
          <a:bodyPr/>
          <a:lstStyle/>
          <a:p>
            <a:r>
              <a:rPr lang="fr-FR" sz="2800">
                <a:latin typeface="Times New Roman" charset="0"/>
              </a:rPr>
              <a:t>Ensuite, psychologiquement, la 1ère GM, avec ses millions de morts et la semi-guerre civile qui lui fit suite en Allemagne, altéra le sens de la valeur absolue de la vie d'un individu et "brutalisa" les médecins de droite enrôlés dans les corps-francs (anti-communistes). </a:t>
            </a:r>
          </a:p>
          <a:p>
            <a:r>
              <a:rPr lang="fr-FR" sz="2800">
                <a:latin typeface="Times New Roman" charset="0"/>
              </a:rPr>
              <a:t>Un contemporain: </a:t>
            </a:r>
            <a:r>
              <a:rPr lang="fr-FR" sz="2800" i="1">
                <a:latin typeface="Times New Roman" charset="0"/>
              </a:rPr>
              <a:t>"notre rapport à la vie est devenu tout autre dans ces terribles dernières années. La mort a tellement fauché autour de nous, que le fait de trépasser ne nous paraît plus aussi épouvantable et la vie individuelle ne semble plus aussi intangible"</a:t>
            </a:r>
            <a:r>
              <a:rPr lang="fr-FR" sz="2800">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685800" y="838200"/>
            <a:ext cx="7772400" cy="5257800"/>
          </a:xfrm>
        </p:spPr>
        <p:txBody>
          <a:bodyPr/>
          <a:lstStyle/>
          <a:p>
            <a:pPr>
              <a:lnSpc>
                <a:spcPct val="90000"/>
              </a:lnSpc>
            </a:pPr>
            <a:r>
              <a:rPr lang="fr-FR" sz="2800">
                <a:latin typeface="Times New Roman" charset="0"/>
              </a:rPr>
              <a:t>Enfin, il y a dans le </a:t>
            </a:r>
            <a:r>
              <a:rPr lang="fr-FR" sz="2800" i="1">
                <a:latin typeface="Times New Roman" charset="0"/>
              </a:rPr>
              <a:t>cadre d'une pensée eugéniste, un lien direct entre la guerre et l'euthanasie</a:t>
            </a:r>
            <a:r>
              <a:rPr lang="fr-FR" sz="2800">
                <a:latin typeface="Times New Roman" charset="0"/>
              </a:rPr>
              <a:t>. </a:t>
            </a:r>
          </a:p>
          <a:p>
            <a:pPr>
              <a:lnSpc>
                <a:spcPct val="90000"/>
              </a:lnSpc>
            </a:pPr>
            <a:r>
              <a:rPr lang="fr-FR" sz="2800">
                <a:latin typeface="Times New Roman" charset="0"/>
              </a:rPr>
              <a:t>pour les eugénistes, la guerre est une des situations les plus "dysgéniques" qui soient. Elle fait tomber les "meilleurs" sur le champ de bataille - ceux de "bonne race" (Nordique), jeunes, en bonne santé et vigoureux, retenus par la conscription et n'ayant pas cherché à lui échapper, avant souvent qu'ils n'aient eu le temps de se reproduire, tandis qu'elle épargne les "inférieurs" physiques et mentaux de toute sorte qui, eux, peuvent continuer à se reproduire à l'arrière du front.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85800" y="609600"/>
            <a:ext cx="7772400" cy="5715000"/>
          </a:xfrm>
        </p:spPr>
        <p:txBody>
          <a:bodyPr/>
          <a:lstStyle/>
          <a:p>
            <a:pPr>
              <a:lnSpc>
                <a:spcPct val="90000"/>
              </a:lnSpc>
            </a:pPr>
            <a:r>
              <a:rPr lang="fr-FR" sz="2800">
                <a:latin typeface="Times New Roman" charset="0"/>
              </a:rPr>
              <a:t>Dans le cadre d'une pensée eugéniste, si la guerre ne peut être évitée, alors ce gâchis de "bon sang" sur les champs de bataille doit au moins être "équilibré" par "l'augmentation du quota d'élimination" des "inférieurs" réfugiés à l'arrière. </a:t>
            </a:r>
          </a:p>
          <a:p>
            <a:pPr algn="just">
              <a:lnSpc>
                <a:spcPct val="90000"/>
              </a:lnSpc>
              <a:spcBef>
                <a:spcPts val="600"/>
              </a:spcBef>
            </a:pPr>
            <a:r>
              <a:rPr lang="fr-FR" sz="2800">
                <a:latin typeface="Times New Roman" charset="0"/>
              </a:rPr>
              <a:t>Le Dr. Pfannmüller, expert T4 et directeur de l'asile d'Eglfing-Haar où il euthanasiait lui-même les enfants handicapés en les faisant mourir de faim, répétait la même idée: </a:t>
            </a:r>
            <a:r>
              <a:rPr lang="fr-FR" sz="2800" i="1">
                <a:latin typeface="Times New Roman" charset="0"/>
              </a:rPr>
              <a:t>"pour moi l'idée que la fleur de la meilleure jeunesse doive laisser sa vie au front afin que des asociaux abrutis et des anti-sociaux irresponsables vivent en sûreté dans leurs asiles est insoutenable"</a:t>
            </a:r>
            <a:r>
              <a:rPr lang="fr-FR" sz="2800">
                <a:latin typeface="Times New Roman" charset="0"/>
              </a:rPr>
              <a:t>.</a:t>
            </a:r>
          </a:p>
          <a:p>
            <a:pPr>
              <a:lnSpc>
                <a:spcPct val="90000"/>
              </a:lnSpc>
            </a:pPr>
            <a:endParaRPr lang="fr-FR" sz="2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fr-FR"/>
              <a:t>Conclusion</a:t>
            </a:r>
          </a:p>
        </p:txBody>
      </p:sp>
      <p:sp>
        <p:nvSpPr>
          <p:cNvPr id="64515" name="Rectangle 3"/>
          <p:cNvSpPr>
            <a:spLocks noGrp="1" noChangeArrowheads="1"/>
          </p:cNvSpPr>
          <p:nvPr>
            <p:ph idx="1"/>
          </p:nvPr>
        </p:nvSpPr>
        <p:spPr/>
        <p:txBody>
          <a:bodyPr/>
          <a:lstStyle/>
          <a:p>
            <a:r>
              <a:rPr lang="fr-FR">
                <a:latin typeface="Times New Roman" charset="0"/>
              </a:rPr>
              <a:t>Le passage à l'acte des psychiatres allemands résulte ainsi de la conjonction d'une psychiatrie ultra-biologisante et deshumanisée par l'eugénisme, au service, non de l'individu, mais de la maximisation de l'efficacité nationale, d'une part, et du triple contexte de l'Allemagne nazie en guerre, d'autre part.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Dessin patient.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0"/>
            <a:ext cx="4610100" cy="6858000"/>
          </a:xfrm>
        </p:spPr>
      </p:pic>
      <p:sp>
        <p:nvSpPr>
          <p:cNvPr id="65540" name="Text Box 4"/>
          <p:cNvSpPr txBox="1">
            <a:spLocks noChangeArrowheads="1"/>
          </p:cNvSpPr>
          <p:nvPr/>
        </p:nvSpPr>
        <p:spPr bwMode="auto">
          <a:xfrm>
            <a:off x="6324600" y="22098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a:t>Autoportrait d</a:t>
            </a:r>
            <a:r>
              <a:rPr lang="ja-JP" altLang="fr-FR">
                <a:latin typeface="Arial"/>
              </a:rPr>
              <a:t>’</a:t>
            </a:r>
            <a:r>
              <a:rPr lang="fr-FR"/>
              <a:t>un</a:t>
            </a:r>
          </a:p>
          <a:p>
            <a:r>
              <a:rPr lang="fr-FR"/>
              <a:t>Patient euthanasié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609600"/>
            <a:ext cx="7772400" cy="5486400"/>
          </a:xfrm>
        </p:spPr>
        <p:txBody>
          <a:bodyPr>
            <a:normAutofit fontScale="92500" lnSpcReduction="10000"/>
          </a:bodyPr>
          <a:lstStyle/>
          <a:p>
            <a:pPr>
              <a:lnSpc>
                <a:spcPct val="90000"/>
              </a:lnSpc>
            </a:pPr>
            <a:r>
              <a:rPr lang="fr-FR" sz="2800">
                <a:latin typeface="Times New Roman" charset="0"/>
              </a:rPr>
              <a:t>Cesse d'être «euthanasie sauvage» car on tue désormais selon les besoins régionaux en lits. </a:t>
            </a:r>
          </a:p>
          <a:p>
            <a:pPr>
              <a:lnSpc>
                <a:spcPct val="90000"/>
              </a:lnSpc>
            </a:pPr>
            <a:r>
              <a:rPr lang="fr-FR" sz="2800">
                <a:latin typeface="Times New Roman" charset="0"/>
              </a:rPr>
              <a:t>Patients psy des régions allemandes les plus touchées par les bombardement aériens anglo-saxons (Nord et Ouest) sont transférés à l'Est et en Autriche. Milieu 1943, capacité d'accueil dépassée. </a:t>
            </a:r>
          </a:p>
          <a:p>
            <a:pPr>
              <a:lnSpc>
                <a:spcPct val="90000"/>
              </a:lnSpc>
            </a:pPr>
            <a:r>
              <a:rPr lang="fr-FR" sz="2800">
                <a:latin typeface="Times New Roman" charset="0"/>
              </a:rPr>
              <a:t>Prof. Nitsche propose solution Luminal-Evipan. </a:t>
            </a:r>
          </a:p>
          <a:p>
            <a:pPr>
              <a:lnSpc>
                <a:spcPct val="90000"/>
              </a:lnSpc>
            </a:pPr>
            <a:r>
              <a:rPr lang="fr-FR" sz="2800">
                <a:latin typeface="Times New Roman" charset="0"/>
              </a:rPr>
              <a:t>35 000 transférés dans des asiles déjà surpeuplés (car une grande partie des asiles ont été accaparés par la Wehrmacht et la SS pour ses hôpitaux militaires ou centres de repos), les nouveaux arrivés sont généralement les premiers euthanasiés (taux mortalité = 70-85%).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1027" descr="Hôpital militaire073.jpg                                       000BC618Macintosh HD                   BDC0152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0"/>
            <a:ext cx="7570788" cy="5486400"/>
          </a:xfrm>
        </p:spPr>
      </p:pic>
      <p:sp>
        <p:nvSpPr>
          <p:cNvPr id="66564" name="Text Box 1028"/>
          <p:cNvSpPr txBox="1">
            <a:spLocks noChangeArrowheads="1"/>
          </p:cNvSpPr>
          <p:nvPr/>
        </p:nvSpPr>
        <p:spPr bwMode="auto">
          <a:xfrm>
            <a:off x="1127125" y="5775325"/>
            <a:ext cx="6403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Asile psychiatrique transformé en hopital militaire </a:t>
            </a:r>
          </a:p>
          <a:p>
            <a:r>
              <a:rPr lang="fr-FR"/>
              <a:t>de convalescence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sz="4000" b="1">
                <a:solidFill>
                  <a:schemeClr val="tx1"/>
                </a:solidFill>
                <a:latin typeface="Times New Roman" charset="0"/>
              </a:rPr>
              <a:t>4) L'«action Brandt" (1943-1945)</a:t>
            </a:r>
          </a:p>
        </p:txBody>
      </p:sp>
      <p:sp>
        <p:nvSpPr>
          <p:cNvPr id="8195" name="Rectangle 3"/>
          <p:cNvSpPr>
            <a:spLocks noGrp="1" noChangeArrowheads="1"/>
          </p:cNvSpPr>
          <p:nvPr>
            <p:ph idx="1"/>
          </p:nvPr>
        </p:nvSpPr>
        <p:spPr/>
        <p:txBody>
          <a:bodyPr/>
          <a:lstStyle/>
          <a:p>
            <a:r>
              <a:rPr lang="fr-FR">
                <a:latin typeface="Times New Roman" charset="0"/>
              </a:rPr>
              <a:t>«Action Brandt" ≈ 25 000 †.</a:t>
            </a:r>
          </a:p>
          <a:p>
            <a:endParaRPr lang="fr-FR">
              <a:latin typeface="Times New Roman" charset="0"/>
            </a:endParaRPr>
          </a:p>
          <a:p>
            <a:r>
              <a:rPr lang="fr-FR">
                <a:latin typeface="Times New Roman" charset="0"/>
              </a:rPr>
              <a:t>Bilan «euthanasie sauvage &amp; régionale» + «action Brandt" = 115 000 morts.</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573</TotalTime>
  <Words>4041</Words>
  <Application>Microsoft Macintosh PowerPoint</Application>
  <PresentationFormat>Présentation à l'écran (4:3)</PresentationFormat>
  <Paragraphs>164</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Capital</vt:lpstr>
      <vt:lpstr>3) L'«euthanasie sauvage» (1941-1945)</vt:lpstr>
      <vt:lpstr>3) L'«euthanasie sauvage» (1941-1945)</vt:lpstr>
      <vt:lpstr>4) L'«action Brandt" (1943-1945)</vt:lpstr>
      <vt:lpstr>4) L'«action Brandt" (1943-1945)</vt:lpstr>
      <vt:lpstr>Présentation PowerPoint</vt:lpstr>
      <vt:lpstr>4) L'«action Brandt" (1943-1945)</vt:lpstr>
      <vt:lpstr>Présentation PowerPoint</vt:lpstr>
      <vt:lpstr>Présentation PowerPoint</vt:lpstr>
      <vt:lpstr>4) L'«action Brandt" (1943-1945)</vt:lpstr>
      <vt:lpstr>5) L'euthanasie des STO polonais et soviétiques atteints de troubles mentaux</vt:lpstr>
      <vt:lpstr>Présentation PowerPoint</vt:lpstr>
      <vt:lpstr>5) L'euthanasie des STO polonais et soviétiques atteints de troubles mentaux</vt:lpstr>
      <vt:lpstr>6) Euthanasie et « extermination par le travail » des «asociaux»</vt:lpstr>
      <vt:lpstr>Présentation PowerPoint</vt:lpstr>
      <vt:lpstr>7) Le KZ comme "thérapie" pour les "soldats trembleurs"</vt:lpstr>
      <vt:lpstr>Les "soldats trembleurs"</vt:lpstr>
      <vt:lpstr>8) L'extermination des patients psychiatriques polonais &amp; soviétiques</vt:lpstr>
      <vt:lpstr>8) L'extermination des patients psychiatriques polonais &amp; soviétiques</vt:lpstr>
      <vt:lpstr>9) L'opération 14f13: le maillon intermédiaire vers la «Solution finale»</vt:lpstr>
      <vt:lpstr>9) L'opération 14f13: le maillon intermédiaire  vers la «Solution finale»</vt:lpstr>
      <vt:lpstr>9) L'opération 14f13: le maillon intermédiaire vers la «Solution finale»</vt:lpstr>
      <vt:lpstr>Présentation PowerPoint</vt:lpstr>
      <vt:lpstr>Présentation PowerPoint</vt:lpstr>
      <vt:lpstr>9) L'opération 14f13</vt:lpstr>
      <vt:lpstr>9) De T4 à la « Solution finale »</vt:lpstr>
      <vt:lpstr>De T4 à la « Solution finale »</vt:lpstr>
      <vt:lpstr>Présentation PowerPoint</vt:lpstr>
      <vt:lpstr>12) L'euthanasie au service de la recherche scientifique</vt:lpstr>
      <vt:lpstr>12) L'euthanasie au service de la recherche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 La logique de l'euthanasie: pourquoi? </vt:lpstr>
      <vt:lpstr>1) Culte de la santé collective et sacrifice de l'individu</vt:lpstr>
      <vt:lpstr>2) Logique comptable de la vie humaine et logique de l'efficacité nationale</vt:lpstr>
      <vt:lpstr>Présentation PowerPoint</vt:lpstr>
      <vt:lpstr>2) Logique comptable de la vie humaine et logique de l'efficacité nationale</vt:lpstr>
      <vt:lpstr>3) Une éthique naturaliste fondée sur le darwinisme</vt:lpstr>
      <vt:lpstr>Présentation PowerPoint</vt:lpstr>
      <vt:lpstr>4) Déterminisme biologique</vt:lpstr>
      <vt:lpstr>Présentation PowerPoint</vt:lpstr>
      <vt:lpstr>Présentation PowerPoint</vt:lpstr>
      <vt:lpstr>Présentation PowerPoint</vt:lpstr>
      <vt:lpstr>Présentation PowerPoint</vt:lpstr>
      <vt:lpstr>5) Matérialisme cérébral et deshumanisation</vt:lpstr>
      <vt:lpstr>Présentation PowerPoint</vt:lpstr>
      <vt:lpstr>Présentation PowerPoint</vt:lpstr>
      <vt:lpstr>5) Matérialisme cérébral et deshumanisation</vt:lpstr>
      <vt:lpstr>Présentation PowerPoint</vt:lpstr>
      <vt:lpstr>5) Matérialisme cérébral et deshumanisation</vt:lpstr>
      <vt:lpstr>Présentation PowerPoint</vt:lpstr>
      <vt:lpstr>Présentation PowerPoint</vt:lpstr>
      <vt:lpstr>6) 69% de médecins "soldats du Führer"</vt:lpstr>
      <vt:lpstr>Présentation PowerPoint</vt:lpstr>
      <vt:lpstr>7) Contexte bugétaire</vt:lpstr>
      <vt:lpstr>8) Guerre, Paix et eugénisme</vt:lpstr>
      <vt:lpstr>Présentation PowerPoint</vt:lpstr>
      <vt:lpstr>Présentation PowerPoint</vt:lpstr>
      <vt:lpstr>Présentation PowerPoint</vt:lpstr>
      <vt:lpstr>Conclusion</vt:lpstr>
      <vt:lpstr>Présentation PowerPoint</vt:lpstr>
    </vt:vector>
  </TitlesOfParts>
  <Company>뿿_xdc30_</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L'«euthanasie sauvage» (1941-1945)</dc:title>
  <dc:creator>Benoit Massin</dc:creator>
  <cp:lastModifiedBy>Benoit Massin</cp:lastModifiedBy>
  <cp:revision>64</cp:revision>
  <dcterms:created xsi:type="dcterms:W3CDTF">2005-10-17T23:26:39Z</dcterms:created>
  <dcterms:modified xsi:type="dcterms:W3CDTF">2015-11-20T12:11:07Z</dcterms:modified>
</cp:coreProperties>
</file>