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0" r:id="rId1"/>
  </p:sldMasterIdLst>
  <p:sldIdLst>
    <p:sldId id="256" r:id="rId2"/>
    <p:sldId id="331" r:id="rId3"/>
    <p:sldId id="295" r:id="rId4"/>
    <p:sldId id="296" r:id="rId5"/>
    <p:sldId id="293" r:id="rId6"/>
    <p:sldId id="323" r:id="rId7"/>
    <p:sldId id="257" r:id="rId8"/>
    <p:sldId id="329" r:id="rId9"/>
    <p:sldId id="302" r:id="rId10"/>
    <p:sldId id="310" r:id="rId11"/>
    <p:sldId id="326" r:id="rId12"/>
    <p:sldId id="311" r:id="rId13"/>
    <p:sldId id="303" r:id="rId14"/>
    <p:sldId id="304" r:id="rId15"/>
    <p:sldId id="305" r:id="rId16"/>
    <p:sldId id="258" r:id="rId17"/>
    <p:sldId id="325" r:id="rId18"/>
    <p:sldId id="259" r:id="rId19"/>
    <p:sldId id="306" r:id="rId20"/>
    <p:sldId id="307" r:id="rId21"/>
    <p:sldId id="260" r:id="rId22"/>
    <p:sldId id="297" r:id="rId23"/>
    <p:sldId id="309" r:id="rId24"/>
    <p:sldId id="324" r:id="rId25"/>
    <p:sldId id="261" r:id="rId26"/>
    <p:sldId id="262" r:id="rId27"/>
    <p:sldId id="263" r:id="rId28"/>
    <p:sldId id="298" r:id="rId29"/>
    <p:sldId id="299" r:id="rId30"/>
    <p:sldId id="312" r:id="rId31"/>
    <p:sldId id="313" r:id="rId32"/>
    <p:sldId id="264" r:id="rId33"/>
    <p:sldId id="330" r:id="rId34"/>
    <p:sldId id="265" r:id="rId35"/>
    <p:sldId id="266" r:id="rId36"/>
    <p:sldId id="267" r:id="rId37"/>
    <p:sldId id="321" r:id="rId38"/>
    <p:sldId id="268" r:id="rId39"/>
    <p:sldId id="269" r:id="rId40"/>
    <p:sldId id="291" r:id="rId41"/>
    <p:sldId id="270" r:id="rId42"/>
    <p:sldId id="271" r:id="rId43"/>
    <p:sldId id="327" r:id="rId44"/>
    <p:sldId id="272" r:id="rId45"/>
    <p:sldId id="314" r:id="rId46"/>
    <p:sldId id="273" r:id="rId47"/>
    <p:sldId id="274" r:id="rId48"/>
    <p:sldId id="275" r:id="rId49"/>
    <p:sldId id="276" r:id="rId50"/>
    <p:sldId id="328" r:id="rId51"/>
    <p:sldId id="301" r:id="rId52"/>
    <p:sldId id="300" r:id="rId53"/>
    <p:sldId id="320" r:id="rId54"/>
    <p:sldId id="322" r:id="rId55"/>
    <p:sldId id="277" r:id="rId56"/>
    <p:sldId id="278" r:id="rId57"/>
    <p:sldId id="315" r:id="rId58"/>
    <p:sldId id="279" r:id="rId59"/>
    <p:sldId id="280" r:id="rId60"/>
    <p:sldId id="281" r:id="rId61"/>
    <p:sldId id="308" r:id="rId62"/>
    <p:sldId id="282" r:id="rId63"/>
    <p:sldId id="294" r:id="rId64"/>
    <p:sldId id="283" r:id="rId65"/>
    <p:sldId id="284" r:id="rId66"/>
    <p:sldId id="285" r:id="rId67"/>
    <p:sldId id="286" r:id="rId68"/>
    <p:sldId id="287" r:id="rId69"/>
    <p:sldId id="288" r:id="rId70"/>
    <p:sldId id="289" r:id="rId71"/>
    <p:sldId id="316" r:id="rId72"/>
    <p:sldId id="318" r:id="rId73"/>
    <p:sldId id="317" r:id="rId74"/>
    <p:sldId id="290" r:id="rId75"/>
    <p:sldId id="319" r:id="rId76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787"/>
    <p:restoredTop sz="90929"/>
  </p:normalViewPr>
  <p:slideViewPr>
    <p:cSldViewPr>
      <p:cViewPr varScale="1">
        <p:scale>
          <a:sx n="10" d="100"/>
          <a:sy n="10" d="100"/>
        </p:scale>
        <p:origin x="-432" y="-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theme" Target="theme/theme1.xml"/><Relationship Id="rId81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printerSettings" Target="printerSettings/printerSettings1.bin"/><Relationship Id="rId78" Type="http://schemas.openxmlformats.org/officeDocument/2006/relationships/presProps" Target="presProps.xml"/><Relationship Id="rId79" Type="http://schemas.openxmlformats.org/officeDocument/2006/relationships/viewProps" Target="viewProp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86873" y="411480"/>
            <a:ext cx="8170254" cy="6035040"/>
            <a:chOff x="486873" y="411480"/>
            <a:chExt cx="8170254" cy="6035040"/>
          </a:xfrm>
        </p:grpSpPr>
        <p:sp>
          <p:nvSpPr>
            <p:cNvPr id="8" name="Rectangle 7"/>
            <p:cNvSpPr/>
            <p:nvPr/>
          </p:nvSpPr>
          <p:spPr>
            <a:xfrm>
              <a:off x="486873" y="411480"/>
              <a:ext cx="8170254" cy="6035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>
              <a:spLocks/>
            </p:cNvSpPr>
            <p:nvPr/>
          </p:nvSpPr>
          <p:spPr>
            <a:xfrm>
              <a:off x="562843" y="475488"/>
              <a:ext cx="7982712" cy="5888736"/>
            </a:xfrm>
            <a:prstGeom prst="rect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562842" y="6133646"/>
              <a:ext cx="7982712" cy="1472"/>
            </a:xfrm>
            <a:prstGeom prst="line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562843" y="457200"/>
              <a:ext cx="7982712" cy="25786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3950"/>
            <a:ext cx="7342188" cy="1924050"/>
          </a:xfrm>
        </p:spPr>
        <p:txBody>
          <a:bodyPr anchor="b" anchorCtr="0">
            <a:noAutofit/>
          </a:bodyPr>
          <a:lstStyle>
            <a:lvl1pPr>
              <a:defRPr sz="5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Cliquez et modifiez le titre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429000"/>
            <a:ext cx="7342188" cy="1752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3741" y="6122894"/>
            <a:ext cx="2133600" cy="259317"/>
          </a:xfrm>
        </p:spPr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2894"/>
            <a:ext cx="2895600" cy="257810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91000" y="6122894"/>
            <a:ext cx="762000" cy="271463"/>
          </a:xfrm>
        </p:spPr>
        <p:txBody>
          <a:bodyPr/>
          <a:lstStyle/>
          <a:p>
            <a:fld id="{E143503D-457B-4243-A000-D76C8FE0B86A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u, imag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26" name="Group 2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182880" y="173699"/>
                <a:ext cx="8778240" cy="6510602"/>
                <a:chOff x="182880" y="173699"/>
                <a:chExt cx="8778240" cy="6510602"/>
              </a:xfrm>
            </p:grpSpPr>
            <p:sp>
              <p:nvSpPr>
                <p:cNvPr id="29" name="Rectangle 28"/>
                <p:cNvSpPr/>
                <p:nvPr/>
              </p:nvSpPr>
              <p:spPr>
                <a:xfrm>
                  <a:off x="182880" y="173699"/>
                  <a:ext cx="8778240" cy="6510602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12700">
                  <a:noFill/>
                </a:ln>
                <a:effectLst>
                  <a:outerShdw blurRad="63500" sx="101000" sy="101000" algn="ctr" rotWithShape="0">
                    <a:prstClr val="black">
                      <a:alpha val="40000"/>
                    </a:prstClr>
                  </a:outerShdw>
                </a:effectLst>
                <a:scene3d>
                  <a:camera prst="perspectiveFront" fov="4800000"/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0" name="Group 10"/>
                <p:cNvGrpSpPr/>
                <p:nvPr/>
              </p:nvGrpSpPr>
              <p:grpSpPr>
                <a:xfrm>
                  <a:off x="256032" y="237744"/>
                  <a:ext cx="8622792" cy="6364224"/>
                  <a:chOff x="247157" y="247430"/>
                  <a:chExt cx="8622792" cy="6364224"/>
                </a:xfrm>
              </p:grpSpPr>
              <p:sp>
                <p:nvSpPr>
                  <p:cNvPr id="31" name="Rectangle 30"/>
                  <p:cNvSpPr>
                    <a:spLocks/>
                  </p:cNvSpPr>
                  <p:nvPr/>
                </p:nvSpPr>
                <p:spPr>
                  <a:xfrm>
                    <a:off x="247157" y="247430"/>
                    <a:ext cx="8622792" cy="6364224"/>
                  </a:xfrm>
                  <a:prstGeom prst="rect">
                    <a:avLst/>
                  </a:prstGeom>
                  <a:noFill/>
                  <a:ln w="12700"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/>
                  </a:p>
                </p:txBody>
              </p:sp>
              <p:cxnSp>
                <p:nvCxnSpPr>
                  <p:cNvPr id="32" name="Straight Connector 31"/>
                  <p:cNvCxnSpPr/>
                  <p:nvPr/>
                </p:nvCxnSpPr>
                <p:spPr>
                  <a:xfrm>
                    <a:off x="247157" y="6389024"/>
                    <a:ext cx="8622792" cy="15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  <p:sp>
            <p:nvSpPr>
              <p:cNvPr id="28" name="Rectangle 27"/>
              <p:cNvSpPr/>
              <p:nvPr/>
            </p:nvSpPr>
            <p:spPr>
              <a:xfrm rot="5400000">
                <a:off x="801086" y="3274090"/>
                <a:ext cx="6135624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  <p:sp>
          <p:nvSpPr>
            <p:cNvPr id="25" name="Rectangle 24"/>
            <p:cNvSpPr/>
            <p:nvPr/>
          </p:nvSpPr>
          <p:spPr>
            <a:xfrm rot="10800000">
              <a:off x="258763" y="1594462"/>
              <a:ext cx="357530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694329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 smtClean="0"/>
              <a:t>Cliquez et modifiez le titre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672323"/>
            <a:ext cx="3008313" cy="340304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3E5D8-0A73-FD41-A6F2-6686C47FDDF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352892" y="310123"/>
            <a:ext cx="3398837" cy="1204912"/>
          </a:xfrm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6" name="Group 1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9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0" name="Rectangle 19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17" name="Rectangle 16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691640"/>
            <a:ext cx="3008376" cy="914400"/>
          </a:xfrm>
        </p:spPr>
        <p:txBody>
          <a:bodyPr anchor="b">
            <a:noAutofit/>
          </a:bodyPr>
          <a:lstStyle>
            <a:lvl1pPr algn="l">
              <a:defRPr sz="28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38559" y="612775"/>
            <a:ext cx="4114800" cy="546811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2670048"/>
            <a:ext cx="3008376" cy="340156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09958-A9DC-5545-A301-C5AB74D81807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u-dessus de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7" name="Group 16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1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2" name="Rectangle 21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20" name="Rectangle 19"/>
            <p:cNvSpPr/>
            <p:nvPr/>
          </p:nvSpPr>
          <p:spPr>
            <a:xfrm>
              <a:off x="256032" y="4203192"/>
              <a:ext cx="8622792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1" y="4287819"/>
            <a:ext cx="8021977" cy="916193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fr-FR" smtClean="0"/>
              <a:t>Cliquez et modifiez le titre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6347" y="331694"/>
            <a:ext cx="8421624" cy="3783106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1" y="5271247"/>
            <a:ext cx="8021977" cy="1013011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3E5D8-0A73-FD41-A6F2-6686C47FDDF3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4" name="Rectangle 13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6" name="Rectangle 15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8" name="Rectangle 17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71082-C6C0-8E47-969F-88FAA7240433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4" name="Group 13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17" name="Rectangle 16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18" name="Rectangle 17"/>
            <p:cNvSpPr/>
            <p:nvPr/>
          </p:nvSpPr>
          <p:spPr>
            <a:xfrm rot="5400000">
              <a:off x="4242277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399" y="609600"/>
            <a:ext cx="1416423" cy="5516563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222" y="609600"/>
            <a:ext cx="6279777" cy="55165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29152-42D5-0245-B5F2-3E24F21B0718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re et texte sur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5EC495F-9CD6-B447-A440-E74951D4CEFE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71119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8742794-1CAB-0747-8FFD-CAEFBCDCFDD0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1828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3" name="Rectangle 12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9" name="Rectangle 18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1" name="Rectangle 20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6E06A-CDB6-5844-AF85-327D1FC4602A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86873" y="411480"/>
            <a:ext cx="8170254" cy="6035040"/>
            <a:chOff x="486873" y="411480"/>
            <a:chExt cx="8170254" cy="6035040"/>
          </a:xfrm>
        </p:grpSpPr>
        <p:sp>
          <p:nvSpPr>
            <p:cNvPr id="12" name="Rectangle 11"/>
            <p:cNvSpPr/>
            <p:nvPr/>
          </p:nvSpPr>
          <p:spPr>
            <a:xfrm>
              <a:off x="486873" y="411480"/>
              <a:ext cx="8170254" cy="6035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11"/>
            <p:cNvGrpSpPr/>
            <p:nvPr/>
          </p:nvGrpSpPr>
          <p:grpSpPr>
            <a:xfrm>
              <a:off x="562842" y="475488"/>
              <a:ext cx="7982713" cy="5888736"/>
              <a:chOff x="562842" y="475488"/>
              <a:chExt cx="7982713" cy="5888736"/>
            </a:xfrm>
          </p:grpSpPr>
          <p:sp>
            <p:nvSpPr>
              <p:cNvPr id="8" name="Rectangle 7"/>
              <p:cNvSpPr>
                <a:spLocks/>
              </p:cNvSpPr>
              <p:nvPr/>
            </p:nvSpPr>
            <p:spPr>
              <a:xfrm>
                <a:off x="562843" y="475488"/>
                <a:ext cx="7982712" cy="5888736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562842" y="6133646"/>
                <a:ext cx="7982712" cy="1472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562842" y="3427528"/>
                <a:ext cx="7982712" cy="1472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0113" y="3442447"/>
            <a:ext cx="7345362" cy="1532965"/>
          </a:xfrm>
        </p:spPr>
        <p:txBody>
          <a:bodyPr anchor="b" anchorCtr="0">
            <a:normAutofit/>
          </a:bodyPr>
          <a:lstStyle>
            <a:lvl1pPr>
              <a:defRPr sz="540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0113" y="5029200"/>
            <a:ext cx="7345362" cy="990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9259" y="6122894"/>
            <a:ext cx="2133600" cy="259317"/>
          </a:xfrm>
        </p:spPr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4401"/>
            <a:ext cx="2895600" cy="257810"/>
          </a:xfrm>
        </p:spPr>
        <p:txBody>
          <a:bodyPr/>
          <a:lstStyle/>
          <a:p>
            <a:endParaRPr lang="fr-FR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36493" y="533400"/>
            <a:ext cx="7836408" cy="2828925"/>
          </a:xfrm>
        </p:spPr>
        <p:txBody>
          <a:bodyPr>
            <a:normAutofit/>
          </a:bodyPr>
          <a:lstStyle>
            <a:lvl1pPr>
              <a:buNone/>
              <a:defRPr sz="2000"/>
            </a:lvl1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2" name="Rectangle 11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7" name="Rectangle 26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1371600"/>
            <a:ext cx="7345362" cy="1676400"/>
          </a:xfrm>
        </p:spPr>
        <p:txBody>
          <a:bodyPr anchor="b" anchorCtr="0">
            <a:noAutofit/>
          </a:bodyPr>
          <a:lstStyle>
            <a:lvl1pPr algn="ctr">
              <a:defRPr sz="5400" b="0" i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3" y="3134566"/>
            <a:ext cx="7345362" cy="1500187"/>
          </a:xfrm>
        </p:spPr>
        <p:txBody>
          <a:bodyPr anchor="t" anchorCtr="0"/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923C8-EF44-464E-8C72-357507DEB5B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21" name="Rectangle 20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3" name="Rectangle 2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5" name="Rectangle 24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111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6C1A3-C7F1-E142-94B5-21ECF1463796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26" name="Group 2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9" name="Rectangle 28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32" name="Rectangle 31"/>
                <p:cNvSpPr/>
                <p:nvPr/>
              </p:nvSpPr>
              <p:spPr>
                <a:xfrm>
                  <a:off x="247157" y="1612392"/>
                  <a:ext cx="8622792" cy="64008"/>
                </a:xfrm>
                <a:prstGeom prst="rect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</p:grpSp>
        </p:grpSp>
        <p:cxnSp>
          <p:nvCxnSpPr>
            <p:cNvPr id="23" name="Straight Connector 22"/>
            <p:cNvCxnSpPr/>
            <p:nvPr/>
          </p:nvCxnSpPr>
          <p:spPr>
            <a:xfrm rot="16200000" flipH="1">
              <a:off x="2217480" y="4026438"/>
              <a:ext cx="4711326" cy="2286"/>
            </a:xfrm>
            <a:prstGeom prst="line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301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301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45539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45539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E3276-199B-424E-96D5-08F541B437AE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3" name="Rectangle 12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5" name="Rectangle 14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7" name="Rectangle 16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8C6D1-841F-C34D-AC39-0497E3C37F48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1" name="Rectangle 10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3" name="Rectangle 1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F276-7106-5246-9AA1-9152EEDD7659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6" name="Group 1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8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19" name="Rectangle 18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33" name="Rectangle 32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169892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 smtClean="0"/>
              <a:t>Cliquez et modifiez le titre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147888"/>
            <a:ext cx="3008313" cy="326231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F2083-53E7-D44B-AC24-38CD4F8ACE19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0113" y="244158"/>
            <a:ext cx="7345362" cy="133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2" y="2133601"/>
            <a:ext cx="7345363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3840" y="6371591"/>
            <a:ext cx="2133600" cy="2593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</a:defRPr>
            </a:lvl1pPr>
          </a:lstStyle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58840" y="6371591"/>
            <a:ext cx="2895600" cy="2578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  <a:ea typeface="+mn-ea"/>
                <a:cs typeface="+mn-cs"/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1000" y="6356350"/>
            <a:ext cx="762000" cy="271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1563E5D8-0A73-FD41-A6F2-6686C47FDDF3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794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80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366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2652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485900" indent="-22860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712913" indent="-228600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947863" indent="-22860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174875" indent="-228600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8.png"/><Relationship Id="rId3" Type="http://schemas.openxmlformats.org/officeDocument/2006/relationships/image" Target="../media/image29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0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1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4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6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7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8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1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2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609600"/>
            <a:ext cx="7315200" cy="2819400"/>
          </a:xfrm>
        </p:spPr>
        <p:txBody>
          <a:bodyPr>
            <a:normAutofit/>
          </a:bodyPr>
          <a:lstStyle/>
          <a:p>
            <a:r>
              <a:rPr lang="fr-FR" sz="3600" b="1" u="sng" dirty="0" smtClean="0">
                <a:solidFill>
                  <a:schemeClr val="tx1"/>
                </a:solidFill>
              </a:rPr>
              <a:t>L</a:t>
            </a:r>
            <a:r>
              <a:rPr lang="fr-FR" sz="3600" b="1" u="sng" dirty="0" smtClean="0">
                <a:solidFill>
                  <a:schemeClr val="tx1"/>
                </a:solidFill>
                <a:latin typeface="Arial"/>
              </a:rPr>
              <a:t>’</a:t>
            </a:r>
            <a:r>
              <a:rPr lang="fr-FR" sz="3600" b="1" u="sng" dirty="0" smtClean="0">
                <a:solidFill>
                  <a:schemeClr val="tx1"/>
                </a:solidFill>
              </a:rPr>
              <a:t>eugénisme </a:t>
            </a:r>
            <a:r>
              <a:rPr lang="fr-FR" sz="3600" b="1" u="sng" dirty="0">
                <a:solidFill>
                  <a:schemeClr val="tx1"/>
                </a:solidFill>
              </a:rPr>
              <a:t>nazi </a:t>
            </a:r>
            <a:br>
              <a:rPr lang="fr-FR" sz="3600" b="1" u="sng" dirty="0">
                <a:solidFill>
                  <a:schemeClr val="tx1"/>
                </a:solidFill>
              </a:rPr>
            </a:br>
            <a:r>
              <a:rPr lang="fr-FR" sz="3600" b="1" u="sng" dirty="0">
                <a:solidFill>
                  <a:schemeClr val="tx1"/>
                </a:solidFill>
              </a:rPr>
              <a:t>et le contrôle médico-étatique</a:t>
            </a:r>
            <a:br>
              <a:rPr lang="fr-FR" sz="3600" b="1" u="sng" dirty="0">
                <a:solidFill>
                  <a:schemeClr val="tx1"/>
                </a:solidFill>
              </a:rPr>
            </a:br>
            <a:r>
              <a:rPr lang="fr-FR" sz="3600" b="1" u="sng" dirty="0">
                <a:solidFill>
                  <a:schemeClr val="tx1"/>
                </a:solidFill>
              </a:rPr>
              <a:t>de la reproduction: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3140968"/>
            <a:ext cx="7772400" cy="1981200"/>
          </a:xfrm>
        </p:spPr>
        <p:txBody>
          <a:bodyPr>
            <a:normAutofit/>
          </a:bodyPr>
          <a:lstStyle/>
          <a:p>
            <a:pPr algn="ctr">
              <a:buFontTx/>
              <a:buNone/>
            </a:pPr>
            <a:r>
              <a:rPr lang="fr-FR" sz="4400" b="1" dirty="0"/>
              <a:t>La stérilisation eugénique en Allemagne nazie</a:t>
            </a:r>
            <a:endParaRPr lang="fr-FR" sz="4400" dirty="0"/>
          </a:p>
        </p:txBody>
      </p:sp>
      <p:sp>
        <p:nvSpPr>
          <p:cNvPr id="2" name="ZoneTexte 1"/>
          <p:cNvSpPr txBox="1"/>
          <p:nvPr/>
        </p:nvSpPr>
        <p:spPr>
          <a:xfrm>
            <a:off x="2555776" y="5301208"/>
            <a:ext cx="424847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Benoit Massin, </a:t>
            </a:r>
          </a:p>
          <a:p>
            <a:pPr algn="ctr"/>
            <a:r>
              <a:rPr lang="fr-FR" dirty="0" smtClean="0"/>
              <a:t>Professeur associé, </a:t>
            </a:r>
          </a:p>
          <a:p>
            <a:pPr algn="ctr"/>
            <a:r>
              <a:rPr lang="fr-FR" dirty="0" smtClean="0"/>
              <a:t>Espace éthique AP-HP</a:t>
            </a:r>
            <a:endParaRPr lang="fr-FR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1027" descr="Frauen-1.pdf                                                   00000002Photos Neues Volk +            BAE68877: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1" b="3581"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5" name="Picture 1027" descr="Neues Volk_maman_filles.pdf                                    00000002Photos Neues Volk +            BAE68877: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0"/>
            <a:ext cx="4586288" cy="6858000"/>
          </a:xfrm>
        </p:spPr>
      </p:pic>
      <p:sp>
        <p:nvSpPr>
          <p:cNvPr id="74756" name="Text Box 1028"/>
          <p:cNvSpPr txBox="1">
            <a:spLocks noChangeArrowheads="1"/>
          </p:cNvSpPr>
          <p:nvPr/>
        </p:nvSpPr>
        <p:spPr bwMode="auto">
          <a:xfrm>
            <a:off x="5638800" y="1066800"/>
            <a:ext cx="3140075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dirty="0"/>
              <a:t>Le magazine « Nouveau Peuple »,</a:t>
            </a:r>
          </a:p>
          <a:p>
            <a:r>
              <a:rPr lang="fr-FR" dirty="0"/>
              <a:t>publié par l’Office de la Politique Raciale du NSDAP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7" name="Picture 1029" descr="Frauen-2.pdf                                                   00000002Photos Neues Volk +            BAE68877: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800" y="0"/>
            <a:ext cx="6257925" cy="5486400"/>
          </a:xfrm>
        </p:spPr>
      </p:pic>
      <p:sp>
        <p:nvSpPr>
          <p:cNvPr id="59398" name="Text Box 1030"/>
          <p:cNvSpPr txBox="1">
            <a:spLocks noChangeArrowheads="1"/>
          </p:cNvSpPr>
          <p:nvPr/>
        </p:nvSpPr>
        <p:spPr bwMode="auto">
          <a:xfrm>
            <a:off x="1143000" y="5715000"/>
            <a:ext cx="6937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dirty="0"/>
              <a:t>Apprentissage du métier de femme en Allemagne nazie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3" descr="educ Bauermädel NV33.pdf                                       00000002Photos Neues Volk +            BAE68877: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0"/>
            <a:ext cx="7391400" cy="6684963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1027" descr="educ futur meres NV33.pdf                                      00000002Photos Neues Volk +            BAE68877: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0"/>
            <a:ext cx="5875338" cy="6858000"/>
          </a:xfrm>
        </p:spPr>
      </p:pic>
      <p:sp>
        <p:nvSpPr>
          <p:cNvPr id="52228" name="Text Box 1028"/>
          <p:cNvSpPr txBox="1">
            <a:spLocks noChangeArrowheads="1"/>
          </p:cNvSpPr>
          <p:nvPr/>
        </p:nvSpPr>
        <p:spPr bwMode="auto">
          <a:xfrm>
            <a:off x="6629400" y="1828800"/>
            <a:ext cx="1905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dirty="0"/>
              <a:t>Éducation des</a:t>
            </a:r>
          </a:p>
          <a:p>
            <a:r>
              <a:rPr lang="fr-FR" dirty="0"/>
              <a:t>Futures mères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1027" descr="educ jeunes meres NV37.psd                                     00000002Photos Neues Volk +            BAE68877: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8686800" cy="6110288"/>
          </a:xfrm>
        </p:spPr>
      </p:pic>
      <p:sp>
        <p:nvSpPr>
          <p:cNvPr id="53252" name="Text Box 1028"/>
          <p:cNvSpPr txBox="1">
            <a:spLocks noChangeArrowheads="1"/>
          </p:cNvSpPr>
          <p:nvPr/>
        </p:nvSpPr>
        <p:spPr bwMode="auto">
          <a:xfrm>
            <a:off x="2819400" y="6096000"/>
            <a:ext cx="3557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dirty="0"/>
              <a:t>Éducation des jeunes mères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b="1" dirty="0">
                <a:solidFill>
                  <a:schemeClr val="tx1"/>
                </a:solidFill>
              </a:rPr>
              <a:t>1) </a:t>
            </a:r>
            <a:r>
              <a:rPr lang="fr-FR" sz="3200" b="1" u="sng" dirty="0">
                <a:solidFill>
                  <a:schemeClr val="tx1"/>
                </a:solidFill>
              </a:rPr>
              <a:t>La politique eugéniste de l'Allemagne nazie (1933-1945)</a:t>
            </a:r>
            <a:endParaRPr lang="fr-FR" sz="3600" b="1" u="sng" dirty="0">
              <a:solidFill>
                <a:schemeClr val="tx1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fr-FR" dirty="0"/>
              <a:t> </a:t>
            </a:r>
            <a:r>
              <a:rPr lang="fr-FR" b="1" dirty="0"/>
              <a:t>Positif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355976" y="1752600"/>
            <a:ext cx="4635624" cy="4916760"/>
          </a:xfrm>
        </p:spPr>
        <p:txBody>
          <a:bodyPr>
            <a:normAutofit lnSpcReduction="10000"/>
          </a:bodyPr>
          <a:lstStyle/>
          <a:p>
            <a:pPr algn="ctr">
              <a:spcBef>
                <a:spcPts val="1200"/>
              </a:spcBef>
            </a:pPr>
            <a:r>
              <a:rPr lang="fr-FR" dirty="0"/>
              <a:t>Négatif / Criminels</a:t>
            </a:r>
            <a:endParaRPr lang="fr-FR" sz="2400" dirty="0"/>
          </a:p>
          <a:p>
            <a:pPr algn="just">
              <a:spcBef>
                <a:spcPts val="1200"/>
              </a:spcBef>
            </a:pPr>
            <a:r>
              <a:rPr lang="fr-FR" sz="2400" dirty="0"/>
              <a:t>«</a:t>
            </a:r>
            <a:r>
              <a:rPr lang="fr-FR" sz="2400" u="sng" dirty="0"/>
              <a:t>Loi contre les criminels habituels</a:t>
            </a:r>
            <a:r>
              <a:rPr lang="fr-FR" sz="2400" dirty="0"/>
              <a:t> dangereux et sur les mesures de sûreté et d'amendement» (24 </a:t>
            </a:r>
            <a:r>
              <a:rPr lang="fr-FR" sz="2400" dirty="0" err="1"/>
              <a:t>Nov</a:t>
            </a:r>
            <a:r>
              <a:rPr lang="fr-FR" sz="2400" dirty="0"/>
              <a:t> 33) (</a:t>
            </a:r>
            <a:r>
              <a:rPr lang="fr-FR" sz="2400" u="sng" dirty="0"/>
              <a:t>castration</a:t>
            </a:r>
            <a:r>
              <a:rPr lang="fr-FR" sz="2400" dirty="0"/>
              <a:t> / pédophiles, pédérastes + internement …)</a:t>
            </a:r>
          </a:p>
          <a:p>
            <a:r>
              <a:rPr lang="fr-FR" sz="2400" u="sng" dirty="0"/>
              <a:t>Centrale du Reich pour la lutte contre la criminalité juvénile</a:t>
            </a:r>
            <a:r>
              <a:rPr lang="fr-FR" sz="2400" dirty="0"/>
              <a:t> (1939): "Camps de Protection de la Jeunesse", où sont triés les enfants et adolescents «asociaux» et délinquants.</a:t>
            </a:r>
            <a:r>
              <a:rPr lang="fr-FR" dirty="0"/>
              <a:t>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1027" descr="misere_prison NV33.pdf                                         00000002Photos Neues Volk +            BAE68877: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" r="-8"/>
          <a:stretch>
            <a:fillRect/>
          </a:stretch>
        </p:blipFill>
        <p:spPr>
          <a:xfrm>
            <a:off x="304800" y="0"/>
            <a:ext cx="8458200" cy="5878513"/>
          </a:xfrm>
        </p:spPr>
      </p:pic>
      <p:sp>
        <p:nvSpPr>
          <p:cNvPr id="73732" name="Text Box 1028"/>
          <p:cNvSpPr txBox="1">
            <a:spLocks noChangeArrowheads="1"/>
          </p:cNvSpPr>
          <p:nvPr/>
        </p:nvSpPr>
        <p:spPr bwMode="auto">
          <a:xfrm>
            <a:off x="381000" y="6096000"/>
            <a:ext cx="8502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/>
              <a:t>La misère du taudis d’un ouvrier allemand et le « luxe » de la prison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b="1">
                <a:solidFill>
                  <a:schemeClr val="tx1"/>
                </a:solidFill>
              </a:rPr>
              <a:t>1) </a:t>
            </a:r>
            <a:r>
              <a:rPr lang="fr-FR" sz="3200" b="1" u="sng">
                <a:solidFill>
                  <a:schemeClr val="tx1"/>
                </a:solidFill>
              </a:rPr>
              <a:t>La politique eugéniste de l'Allemagne nazie (1933-1945)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algn="ctr"/>
            <a:r>
              <a:rPr lang="fr-FR"/>
              <a:t> </a:t>
            </a:r>
            <a:r>
              <a:rPr lang="fr-FR" b="1"/>
              <a:t>Positif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648200" y="1981200"/>
            <a:ext cx="3886200" cy="4495800"/>
          </a:xfrm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fr-FR"/>
              <a:t>Négatif / Homosexuels</a:t>
            </a:r>
            <a:endParaRPr lang="fr-FR" u="sng"/>
          </a:p>
          <a:p>
            <a:pPr>
              <a:lnSpc>
                <a:spcPct val="90000"/>
              </a:lnSpc>
            </a:pPr>
            <a:r>
              <a:rPr lang="fr-FR" u="sng"/>
              <a:t>Castration</a:t>
            </a:r>
            <a:r>
              <a:rPr lang="fr-FR"/>
              <a:t> homosexuels</a:t>
            </a:r>
          </a:p>
          <a:p>
            <a:pPr>
              <a:lnSpc>
                <a:spcPct val="90000"/>
              </a:lnSpc>
            </a:pPr>
            <a:r>
              <a:rPr lang="fr-FR"/>
              <a:t>1935 volontaire</a:t>
            </a:r>
          </a:p>
          <a:p>
            <a:pPr>
              <a:lnSpc>
                <a:spcPct val="90000"/>
              </a:lnSpc>
            </a:pPr>
            <a:r>
              <a:rPr lang="fr-FR"/>
              <a:t>1939-40: libère ou évite KZ</a:t>
            </a:r>
          </a:p>
          <a:p>
            <a:pPr>
              <a:lnSpc>
                <a:spcPct val="90000"/>
              </a:lnSpc>
            </a:pPr>
            <a:r>
              <a:rPr lang="fr-FR"/>
              <a:t>Centrale du Reich pour la lutte contre </a:t>
            </a:r>
            <a:r>
              <a:rPr lang="fr-FR" u="sng"/>
              <a:t>l'homosexualité</a:t>
            </a:r>
            <a:r>
              <a:rPr lang="fr-FR"/>
              <a:t> et</a:t>
            </a:r>
            <a:r>
              <a:rPr lang="fr-FR" u="sng"/>
              <a:t> l'avortement</a:t>
            </a:r>
            <a:r>
              <a:rPr lang="fr-FR"/>
              <a:t> (1936).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1027" descr="Carte homosexuel063.jpg                                        000BC618Macintosh HD                   BDC0152A: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0"/>
            <a:ext cx="7515225" cy="5486400"/>
          </a:xfrm>
        </p:spPr>
      </p:pic>
      <p:sp>
        <p:nvSpPr>
          <p:cNvPr id="54276" name="Text Box 1028"/>
          <p:cNvSpPr txBox="1">
            <a:spLocks noChangeArrowheads="1"/>
          </p:cNvSpPr>
          <p:nvPr/>
        </p:nvSpPr>
        <p:spPr bwMode="auto">
          <a:xfrm>
            <a:off x="898525" y="5927725"/>
            <a:ext cx="78247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/>
              <a:t>Fiche de la police criminelle sur un homosexuel « récidiviste »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5" name="Picture 3" descr="serie berceaux NSV NV37.tif                                    00030245Macintosh HD                   BDC0152A: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5" b="6535"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1028" descr="Homosexuel castration065.jpg                                   000BC618Macintosh HD                   BDC0152A: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304800"/>
            <a:ext cx="3913188" cy="5486400"/>
          </a:xfrm>
        </p:spPr>
      </p:pic>
      <p:pic>
        <p:nvPicPr>
          <p:cNvPr id="55301" name="Picture 1029" descr="Homosexuel castré064.jpg                                       000BC618Macintosh HD                   BDC0152A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8" y="0"/>
            <a:ext cx="4462462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02" name="Text Box 1030"/>
          <p:cNvSpPr txBox="1">
            <a:spLocks noChangeArrowheads="1"/>
          </p:cNvSpPr>
          <p:nvPr/>
        </p:nvSpPr>
        <p:spPr bwMode="auto">
          <a:xfrm>
            <a:off x="4876800" y="6096000"/>
            <a:ext cx="38973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/>
              <a:t>Homosexuel castré, 1 an après</a:t>
            </a:r>
          </a:p>
        </p:txBody>
      </p:sp>
      <p:sp>
        <p:nvSpPr>
          <p:cNvPr id="55303" name="Text Box 1031"/>
          <p:cNvSpPr txBox="1">
            <a:spLocks noChangeArrowheads="1"/>
          </p:cNvSpPr>
          <p:nvPr/>
        </p:nvSpPr>
        <p:spPr bwMode="auto">
          <a:xfrm>
            <a:off x="593725" y="5927725"/>
            <a:ext cx="33956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/>
              <a:t>Compte rendu médical de </a:t>
            </a:r>
          </a:p>
          <a:p>
            <a:r>
              <a:rPr lang="fr-FR"/>
              <a:t>Castration « volontaire »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839200" cy="1143000"/>
          </a:xfrm>
        </p:spPr>
        <p:txBody>
          <a:bodyPr/>
          <a:lstStyle/>
          <a:p>
            <a:r>
              <a:rPr lang="fr-FR" sz="2800" b="1">
                <a:solidFill>
                  <a:schemeClr val="tx1"/>
                </a:solidFill>
              </a:rPr>
              <a:t>1) </a:t>
            </a:r>
            <a:r>
              <a:rPr lang="fr-FR" sz="2800" b="1" u="sng">
                <a:solidFill>
                  <a:schemeClr val="tx1"/>
                </a:solidFill>
              </a:rPr>
              <a:t>La politique eugéniste de l'Allemagne nazie (1933-45)</a:t>
            </a:r>
            <a:endParaRPr lang="fr-FR" sz="3200" b="1" u="sng">
              <a:solidFill>
                <a:schemeClr val="tx1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85800" y="1295400"/>
            <a:ext cx="3810000" cy="5105400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fr-FR" sz="2400"/>
              <a:t>Aggravation des peines pour </a:t>
            </a:r>
            <a:r>
              <a:rPr lang="fr-FR" sz="2400" u="sng"/>
              <a:t>avortement</a:t>
            </a:r>
            <a:r>
              <a:rPr lang="fr-FR" sz="2400"/>
              <a:t> des femmes en bonne santé (mai 1933)</a:t>
            </a:r>
          </a:p>
          <a:p>
            <a:pPr>
              <a:lnSpc>
                <a:spcPct val="90000"/>
              </a:lnSpc>
            </a:pPr>
            <a:r>
              <a:rPr lang="fr-FR" sz="2400"/>
              <a:t>+ Décret pour «Protection du mariage, de la famille et de la maternité» (1943) punit les </a:t>
            </a:r>
            <a:r>
              <a:rPr lang="fr-FR" sz="2400" u="sng"/>
              <a:t>avorteurs illégaux</a:t>
            </a:r>
            <a:r>
              <a:rPr lang="fr-FR" sz="2400"/>
              <a:t> de la </a:t>
            </a:r>
            <a:r>
              <a:rPr lang="fr-FR" sz="2400" u="sng"/>
              <a:t>peine de mort</a:t>
            </a:r>
            <a:r>
              <a:rPr lang="fr-FR" sz="2400"/>
              <a:t> et les femmes avortées de 5 ans d'emprisonnement.</a:t>
            </a:r>
            <a:r>
              <a:rPr lang="fr-FR"/>
              <a:t>	</a:t>
            </a:r>
          </a:p>
          <a:p>
            <a:pPr>
              <a:lnSpc>
                <a:spcPct val="90000"/>
              </a:lnSpc>
            </a:pPr>
            <a:r>
              <a:rPr lang="fr-FR" sz="2400"/>
              <a:t>Alternative = </a:t>
            </a:r>
            <a:r>
              <a:rPr lang="fr-FR" sz="2400" i="1" u="sng"/>
              <a:t>Lebensborn</a:t>
            </a:r>
            <a:r>
              <a:rPr lang="fr-FR" sz="2400"/>
              <a:t> = pouponnière-</a:t>
            </a:r>
            <a:r>
              <a:rPr lang="fr-FR" sz="2400" i="1"/>
              <a:t>SS</a:t>
            </a:r>
            <a:r>
              <a:rPr lang="fr-FR" sz="2400"/>
              <a:t>  (1935)</a:t>
            </a:r>
          </a:p>
          <a:p>
            <a:pPr>
              <a:lnSpc>
                <a:spcPct val="90000"/>
              </a:lnSpc>
            </a:pPr>
            <a:endParaRPr lang="fr-FR"/>
          </a:p>
        </p:txBody>
      </p:sp>
      <p:sp>
        <p:nvSpPr>
          <p:cNvPr id="6148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648200" y="1219200"/>
            <a:ext cx="4114800" cy="5410200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fr-FR" sz="2400" u="sng"/>
              <a:t>avortement</a:t>
            </a:r>
            <a:r>
              <a:rPr lang="fr-FR" sz="2400"/>
              <a:t> dépénalisé si "descendance héréditairement malade" prévue (Circulaire secrète 1934)</a:t>
            </a:r>
          </a:p>
          <a:p>
            <a:pPr>
              <a:lnSpc>
                <a:spcPct val="90000"/>
              </a:lnSpc>
            </a:pPr>
            <a:r>
              <a:rPr lang="fr-FR" sz="2400"/>
              <a:t>+ loi 1935 : </a:t>
            </a:r>
            <a:r>
              <a:rPr lang="fr-FR" sz="2400" u="sng"/>
              <a:t>avortement eugénique forcé</a:t>
            </a:r>
            <a:r>
              <a:rPr lang="fr-FR" sz="2400"/>
              <a:t> &lt; 6 mois de grossesse / femmes à stériliser</a:t>
            </a:r>
          </a:p>
          <a:p>
            <a:pPr>
              <a:lnSpc>
                <a:spcPct val="90000"/>
              </a:lnSpc>
            </a:pPr>
            <a:r>
              <a:rPr lang="fr-FR" sz="2400"/>
              <a:t>+ Décret secret 1940 </a:t>
            </a:r>
            <a:r>
              <a:rPr lang="fr-FR" sz="2400" u="sng"/>
              <a:t>avortement eugénique forcé d</a:t>
            </a:r>
            <a:r>
              <a:rPr lang="fr-FR" sz="2400"/>
              <a:t>es femmes "inférieures" ou dont la descendance paraît eugéniquement "indésirable"</a:t>
            </a:r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 descr="Interdiction avortement003.jpg                                 000BC618Macintosh HD                   BDC0152A: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0"/>
            <a:ext cx="5121275" cy="6858000"/>
          </a:xfrm>
        </p:spPr>
      </p:pic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6096000" y="1295400"/>
            <a:ext cx="2819400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/>
              <a:t>Affiche de </a:t>
            </a:r>
          </a:p>
          <a:p>
            <a:r>
              <a:rPr lang="fr-FR"/>
              <a:t>l’exposition </a:t>
            </a:r>
          </a:p>
          <a:p>
            <a:r>
              <a:rPr lang="fr-FR"/>
              <a:t>Itinérante du </a:t>
            </a:r>
          </a:p>
          <a:p>
            <a:r>
              <a:rPr lang="fr-FR"/>
              <a:t>Muséum d’Hygiène de Dresde </a:t>
            </a:r>
          </a:p>
          <a:p>
            <a:r>
              <a:rPr lang="fr-FR"/>
              <a:t>« Femme en </a:t>
            </a:r>
          </a:p>
          <a:p>
            <a:r>
              <a:rPr lang="fr-FR"/>
              <a:t>Bonne santé,</a:t>
            </a:r>
          </a:p>
          <a:p>
            <a:r>
              <a:rPr lang="fr-FR"/>
              <a:t>Peuple en bonne</a:t>
            </a:r>
          </a:p>
          <a:p>
            <a:r>
              <a:rPr lang="fr-FR"/>
              <a:t>Santé » </a:t>
            </a:r>
          </a:p>
          <a:p>
            <a:r>
              <a:rPr lang="fr-FR"/>
              <a:t>(1933-1935) </a:t>
            </a:r>
          </a:p>
          <a:p>
            <a:r>
              <a:rPr lang="fr-FR" i="1"/>
              <a:t>« Il n’est pas permis d’interrompre une grossesse ! »</a:t>
            </a:r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Picture 1027" descr="foyer maternel NSV NV37.tif                                    00000002Photos Neues Volk +            BAE68877: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0"/>
            <a:ext cx="8458200" cy="5900738"/>
          </a:xfrm>
        </p:spPr>
      </p:pic>
      <p:sp>
        <p:nvSpPr>
          <p:cNvPr id="57348" name="Text Box 1028"/>
          <p:cNvSpPr txBox="1">
            <a:spLocks noChangeArrowheads="1"/>
          </p:cNvSpPr>
          <p:nvPr/>
        </p:nvSpPr>
        <p:spPr bwMode="auto">
          <a:xfrm>
            <a:off x="2117725" y="6156325"/>
            <a:ext cx="27225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/>
              <a:t>Foyer maternel NSV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7" name="Picture 1027" descr="meres en foyer NSV NV37.tif                                    00000002Photos Neues Volk +            BAE68877: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60963"/>
          </a:xfrm>
        </p:spPr>
      </p:pic>
      <p:sp>
        <p:nvSpPr>
          <p:cNvPr id="72708" name="Text Box 1028"/>
          <p:cNvSpPr txBox="1">
            <a:spLocks noChangeArrowheads="1"/>
          </p:cNvSpPr>
          <p:nvPr/>
        </p:nvSpPr>
        <p:spPr bwMode="auto">
          <a:xfrm>
            <a:off x="1660525" y="5622925"/>
            <a:ext cx="50688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/>
              <a:t>Mères célibataires ou de milieu démuni </a:t>
            </a:r>
          </a:p>
          <a:p>
            <a:r>
              <a:rPr lang="fr-FR"/>
              <a:t>en foyer social du NSV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1905000"/>
          </a:xfrm>
        </p:spPr>
        <p:txBody>
          <a:bodyPr/>
          <a:lstStyle/>
          <a:p>
            <a:r>
              <a:rPr lang="fr-FR" sz="3600" b="1">
                <a:solidFill>
                  <a:schemeClr val="tx1"/>
                </a:solidFill>
              </a:rPr>
              <a:t>2) </a:t>
            </a:r>
            <a:r>
              <a:rPr lang="fr-FR" sz="3600" b="1" u="sng">
                <a:solidFill>
                  <a:schemeClr val="tx1"/>
                </a:solidFill>
              </a:rPr>
              <a:t>Les catégories de personnes stérilisées</a:t>
            </a:r>
            <a:br>
              <a:rPr lang="fr-FR" sz="3600" b="1" u="sng">
                <a:solidFill>
                  <a:schemeClr val="tx1"/>
                </a:solidFill>
              </a:rPr>
            </a:br>
            <a:r>
              <a:rPr lang="fr-FR" sz="3600" b="1" u="sng">
                <a:solidFill>
                  <a:schemeClr val="tx1"/>
                </a:solidFill>
              </a:rPr>
              <a:t>sous le IIIe Reich</a:t>
            </a:r>
            <a:endParaRPr lang="fr-FR" b="1" u="sng">
              <a:solidFill>
                <a:schemeClr val="tx1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514600"/>
            <a:ext cx="7772400" cy="3581400"/>
          </a:xfrm>
        </p:spPr>
        <p:txBody>
          <a:bodyPr/>
          <a:lstStyle/>
          <a:p>
            <a:pPr algn="just">
              <a:spcBef>
                <a:spcPts val="1200"/>
              </a:spcBef>
              <a:buFontTx/>
              <a:buNone/>
            </a:pPr>
            <a:r>
              <a:rPr lang="fr-FR"/>
              <a:t>2 catégories principales de stérilisation sous le nazisme: </a:t>
            </a:r>
          </a:p>
          <a:p>
            <a:r>
              <a:rPr lang="fr-FR" b="1"/>
              <a:t>A) dans le cadre loi stérilisation  eugénique de juillet 1933 </a:t>
            </a:r>
          </a:p>
          <a:p>
            <a:pPr>
              <a:lnSpc>
                <a:spcPct val="120000"/>
              </a:lnSpc>
            </a:pPr>
            <a:r>
              <a:rPr lang="fr-FR" b="1"/>
              <a:t>B) en dehors de cette loi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b="1">
                <a:solidFill>
                  <a:schemeClr val="tx1"/>
                </a:solidFill>
              </a:rPr>
              <a:t>A - </a:t>
            </a:r>
            <a:r>
              <a:rPr lang="fr-FR" sz="4000" b="1" u="sng">
                <a:solidFill>
                  <a:schemeClr val="tx1"/>
                </a:solidFill>
              </a:rPr>
              <a:t>Loi de stérilisation eugénique du 14 juillet 1933</a:t>
            </a:r>
            <a:endParaRPr lang="fr-FR" b="1" u="sng">
              <a:solidFill>
                <a:schemeClr val="tx1"/>
              </a:solidFill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981200"/>
            <a:ext cx="8534400" cy="4648200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None/>
            </a:pPr>
            <a:r>
              <a:rPr lang="fr-FR" b="1"/>
              <a:t>1 - D'où vient-elle ?</a:t>
            </a:r>
          </a:p>
          <a:p>
            <a:pPr algn="just"/>
            <a:r>
              <a:rPr lang="fr-FR" sz="2400"/>
              <a:t>1932: Association des Médecins Allds + syndicat des médecins (</a:t>
            </a:r>
            <a:r>
              <a:rPr lang="fr-FR" sz="2400" i="1"/>
              <a:t>Hartmannbund</a:t>
            </a:r>
            <a:r>
              <a:rPr lang="fr-FR" sz="2400"/>
              <a:t>)</a:t>
            </a:r>
          </a:p>
          <a:p>
            <a:pPr algn="just"/>
            <a:r>
              <a:rPr lang="fr-FR" sz="2400"/>
              <a:t>avant 1933: psychiatres &amp; généticiens humains renommés</a:t>
            </a:r>
          </a:p>
          <a:p>
            <a:pPr algn="just"/>
            <a:r>
              <a:rPr lang="fr-FR" sz="2400"/>
              <a:t>avant 1933: eugénisme enseigné quasi-totalité Fac. méd.</a:t>
            </a:r>
          </a:p>
          <a:p>
            <a:pPr algn="just"/>
            <a:r>
              <a:rPr lang="fr-FR" sz="2400"/>
              <a:t>Projet de Loi de 1932 (Prusse = coalition socialistes, centristes catholiques et libéraux gauche).</a:t>
            </a:r>
          </a:p>
          <a:p>
            <a:r>
              <a:rPr lang="fr-FR" sz="2400"/>
              <a:t>«Comité d'hygiène raciale» auprès Gouvernement prussien  (1920-33): prof. méd. (psychiatre Bonhoeffer), statisticiens, hauts fonctionnaires de l'administration de la santé, généticiens &amp; généticiens humains (R. Goldschmidt &amp; H. Poll).</a:t>
            </a:r>
            <a:endParaRPr lang="fr-FR" sz="2400" b="1"/>
          </a:p>
          <a:p>
            <a:endParaRPr lang="fr-FR" b="1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295400"/>
          </a:xfrm>
        </p:spPr>
        <p:txBody>
          <a:bodyPr/>
          <a:lstStyle/>
          <a:p>
            <a:r>
              <a:rPr lang="fr-FR" b="1">
                <a:solidFill>
                  <a:schemeClr val="tx1"/>
                </a:solidFill>
              </a:rPr>
              <a:t>2 - Qui l'élabore?</a:t>
            </a:r>
            <a:r>
              <a:rPr lang="fr-FR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371600"/>
            <a:ext cx="8534400" cy="5334000"/>
          </a:xfrm>
        </p:spPr>
        <p:txBody>
          <a:bodyPr/>
          <a:lstStyle/>
          <a:p>
            <a:pPr algn="just">
              <a:buFontTx/>
              <a:buNone/>
            </a:pPr>
            <a:r>
              <a:rPr lang="fr-FR" sz="2800" b="1"/>
              <a:t>3 artisans majeurs</a:t>
            </a:r>
            <a:r>
              <a:rPr lang="fr-FR" sz="2800"/>
              <a:t>:</a:t>
            </a:r>
          </a:p>
          <a:p>
            <a:pPr algn="just">
              <a:buFontTx/>
              <a:buNone/>
            </a:pPr>
            <a:r>
              <a:rPr lang="fr-FR" sz="2800"/>
              <a:t>1) Médecin haut-fonctionnaire nazi: Dr. Arthur Gütt, directeur du Dépt Santé du Peuple MIR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 descr="Gütt+famille NV33.pdf                                          00000002Photos Neues Volk +            BAE68877: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0"/>
            <a:ext cx="8458200" cy="5761038"/>
          </a:xfrm>
        </p:spPr>
      </p:pic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1600200" y="6096000"/>
            <a:ext cx="53768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/>
              <a:t>Le Dr. Arhur Gütt et sa famille nombreuse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990600"/>
          </a:xfrm>
        </p:spPr>
        <p:txBody>
          <a:bodyPr/>
          <a:lstStyle/>
          <a:p>
            <a:r>
              <a:rPr lang="fr-FR" b="1">
                <a:solidFill>
                  <a:schemeClr val="tx1"/>
                </a:solidFill>
              </a:rPr>
              <a:t>2 - Qui l'élabore?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00200"/>
            <a:ext cx="8229600" cy="4800600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90000"/>
              </a:lnSpc>
              <a:buFontTx/>
              <a:buNone/>
            </a:pPr>
            <a:r>
              <a:rPr lang="fr-FR" sz="2400"/>
              <a:t>2) Juriste nazi: Falk Ruttke</a:t>
            </a:r>
          </a:p>
          <a:p>
            <a:pPr algn="just">
              <a:lnSpc>
                <a:spcPct val="90000"/>
              </a:lnSpc>
              <a:buFontTx/>
              <a:buNone/>
            </a:pPr>
            <a:r>
              <a:rPr lang="fr-FR" sz="2400"/>
              <a:t>3) Ernst Rüdin (1874-1952): fondateur psychiatrie génétique et eugéniste militant</a:t>
            </a:r>
          </a:p>
          <a:p>
            <a:pPr algn="just">
              <a:lnSpc>
                <a:spcPct val="90000"/>
              </a:lnSpc>
            </a:pPr>
            <a:r>
              <a:rPr lang="fr-FR" sz="2400"/>
              <a:t>	1905: membre fondateur Sté Hygiène Raciale</a:t>
            </a:r>
          </a:p>
          <a:p>
            <a:pPr algn="just">
              <a:lnSpc>
                <a:spcPct val="90000"/>
              </a:lnSpc>
            </a:pPr>
            <a:r>
              <a:rPr lang="fr-FR" sz="2400"/>
              <a:t>	1916: 1ère étude au monde sur hérédité de la schizophrénie</a:t>
            </a:r>
          </a:p>
          <a:p>
            <a:pPr algn="just">
              <a:lnSpc>
                <a:spcPct val="90000"/>
              </a:lnSpc>
            </a:pPr>
            <a:r>
              <a:rPr lang="fr-FR" sz="2400"/>
              <a:t>	1917: Drt Dépt généalogie et statistiques de l</a:t>
            </a:r>
            <a:r>
              <a:rPr lang="ja-JP" sz="2400">
                <a:latin typeface="Arial"/>
              </a:rPr>
              <a:t>’</a:t>
            </a:r>
            <a:r>
              <a:rPr lang="fr-FR" sz="2400"/>
              <a:t>«Institut Allemand de Recherche Psychiatrique» à Munich (Kraepelin). </a:t>
            </a:r>
          </a:p>
          <a:p>
            <a:pPr algn="just">
              <a:lnSpc>
                <a:spcPct val="90000"/>
              </a:lnSpc>
            </a:pPr>
            <a:r>
              <a:rPr lang="fr-FR" sz="2400"/>
              <a:t>	1931: Pr. Rüdin directeur ∑ de l'Inst Rech. Psy. 1924 statut KWI (// CNRS ou INSERM)</a:t>
            </a:r>
          </a:p>
          <a:p>
            <a:pPr algn="just">
              <a:lnSpc>
                <a:spcPct val="90000"/>
              </a:lnSpc>
            </a:pPr>
            <a:r>
              <a:rPr lang="fr-FR" sz="2400"/>
              <a:t>	1933: président Société Allemande d'Hygiène Raciale </a:t>
            </a:r>
          </a:p>
          <a:p>
            <a:pPr algn="just">
              <a:lnSpc>
                <a:spcPct val="90000"/>
              </a:lnSpc>
            </a:pPr>
            <a:r>
              <a:rPr lang="fr-FR" sz="2400"/>
              <a:t>	1935-45: président Sté Neurologues &amp; Psychiatres allds.</a:t>
            </a:r>
            <a:endParaRPr lang="fr-FR"/>
          </a:p>
          <a:p>
            <a:pPr>
              <a:lnSpc>
                <a:spcPct val="90000"/>
              </a:lnSpc>
            </a:pPr>
            <a:endParaRPr lang="fr-FR" sz="28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1027" descr="Evolution démographique002.jpg                                 000BC618Macintosh HD                   BDC0152A: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" r="699"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Picture 1027" descr="Rüdin-1066.jpg                                                 000BC618Macintosh HD                   BDC0152A: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0"/>
            <a:ext cx="8458200" cy="5853113"/>
          </a:xfrm>
        </p:spPr>
      </p:pic>
      <p:sp>
        <p:nvSpPr>
          <p:cNvPr id="60420" name="Text Box 1028"/>
          <p:cNvSpPr txBox="1">
            <a:spLocks noChangeArrowheads="1"/>
          </p:cNvSpPr>
          <p:nvPr/>
        </p:nvSpPr>
        <p:spPr bwMode="auto">
          <a:xfrm>
            <a:off x="762000" y="6035675"/>
            <a:ext cx="76914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/>
              <a:t>Ernst Rüdin dans son département d’épidémiologie génétique</a:t>
            </a:r>
          </a:p>
          <a:p>
            <a:r>
              <a:rPr lang="fr-FR"/>
              <a:t>Vers 1935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1027" descr="Rüdin-1067.jpg                                                 000BC618Macintosh HD                   BDC0152A: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0"/>
            <a:ext cx="8839200" cy="5808663"/>
          </a:xfrm>
        </p:spPr>
      </p:pic>
      <p:sp>
        <p:nvSpPr>
          <p:cNvPr id="61444" name="Text Box 1028"/>
          <p:cNvSpPr txBox="1">
            <a:spLocks noChangeArrowheads="1"/>
          </p:cNvSpPr>
          <p:nvPr/>
        </p:nvSpPr>
        <p:spPr bwMode="auto">
          <a:xfrm>
            <a:off x="0" y="5943600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/>
              <a:t>L’institut allemand de Recherche Psychiatrique, près de Munich, le + gros centre de recherche européen, dirigé par Rüdin.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b="1">
                <a:solidFill>
                  <a:schemeClr val="tx1"/>
                </a:solidFill>
              </a:rPr>
              <a:t>2 - Qui l'élabore?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+ Assistés par experts du "Conseil des experts pour la politique démographique et raciale" = 15 membres, dont: généticien humain Fritz Lenz &amp; démographe Fr. Burgdörfer, directeur de l'Office des Statistiques du Reich (// INED)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1" name="Picture 3" descr="F.Lenz 1929.tif                                                00000002Photos 1 (Mengele, Juifs)      7C265BD0: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145" r="-47145"/>
          <a:stretch>
            <a:fillRect/>
          </a:stretch>
        </p:blipFill>
        <p:spPr>
          <a:xfrm>
            <a:off x="-252536" y="125506"/>
            <a:ext cx="9270460" cy="6543854"/>
          </a:xfrm>
        </p:spPr>
      </p:pic>
      <p:sp>
        <p:nvSpPr>
          <p:cNvPr id="2" name="ZoneTexte 1"/>
          <p:cNvSpPr txBox="1"/>
          <p:nvPr/>
        </p:nvSpPr>
        <p:spPr>
          <a:xfrm>
            <a:off x="6876256" y="3573016"/>
            <a:ext cx="2160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Fritz Lenz, généticien humain et eugéniste </a:t>
            </a:r>
            <a:r>
              <a:rPr lang="fr-FR" dirty="0" err="1" smtClean="0"/>
              <a:t>nordico</a:t>
            </a:r>
            <a:r>
              <a:rPr lang="fr-FR" dirty="0" smtClean="0"/>
              <a:t>-raciste</a:t>
            </a:r>
            <a:endParaRPr lang="fr-FR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b="1">
                <a:solidFill>
                  <a:schemeClr val="tx1"/>
                </a:solidFill>
              </a:rPr>
              <a:t>3 - Qui est stérilisé?</a:t>
            </a:r>
            <a:r>
              <a:rPr lang="fr-FR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8077200" cy="4343400"/>
          </a:xfrm>
        </p:spPr>
        <p:txBody>
          <a:bodyPr/>
          <a:lstStyle/>
          <a:p>
            <a:r>
              <a:rPr lang="fr-FR"/>
              <a:t>Projet de loi de Weimar (juillet 1932) = </a:t>
            </a:r>
            <a:r>
              <a:rPr lang="ja-JP">
                <a:latin typeface="Arial"/>
              </a:rPr>
              <a:t>“</a:t>
            </a:r>
            <a:r>
              <a:rPr lang="fr-FR"/>
              <a:t>volontaire</a:t>
            </a:r>
            <a:r>
              <a:rPr lang="ja-JP">
                <a:latin typeface="Arial"/>
              </a:rPr>
              <a:t>”</a:t>
            </a:r>
            <a:r>
              <a:rPr lang="fr-FR"/>
              <a:t>, pas précis &amp; beaucoup de monde </a:t>
            </a:r>
          </a:p>
          <a:p>
            <a:pPr algn="just"/>
            <a:r>
              <a:rPr lang="fr-FR"/>
              <a:t>Loi nazie : 2 changements</a:t>
            </a:r>
          </a:p>
          <a:p>
            <a:pPr algn="just">
              <a:buFontTx/>
              <a:buNone/>
            </a:pPr>
            <a:r>
              <a:rPr lang="fr-FR"/>
              <a:t>a) stérilisation obligatoire</a:t>
            </a:r>
          </a:p>
          <a:p>
            <a:pPr>
              <a:buFontTx/>
              <a:buNone/>
            </a:pPr>
            <a:r>
              <a:rPr lang="fr-FR"/>
              <a:t>b) catalogue précis des "maladies héréditaires" ou "congénitales" (= 9) soumises à stérilisation.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b="1">
                <a:solidFill>
                  <a:schemeClr val="tx1"/>
                </a:solidFill>
              </a:rPr>
              <a:t>3 - Qui est stérilisé?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81200"/>
            <a:ext cx="8305800" cy="4648200"/>
          </a:xfrm>
        </p:spPr>
        <p:txBody>
          <a:bodyPr/>
          <a:lstStyle/>
          <a:p>
            <a:pPr algn="just"/>
            <a:r>
              <a:rPr lang="fr-FR"/>
              <a:t>1) Les «faibles d'esprit congénitaux» ou handicapés / arriérés mentaux</a:t>
            </a:r>
          </a:p>
          <a:p>
            <a:pPr algn="just"/>
            <a:r>
              <a:rPr lang="fr-FR"/>
              <a:t>2) Troubles neuro-psychiatriques: schizophrénie, PMD, épilepsie &amp; chorée de Huntington</a:t>
            </a:r>
          </a:p>
          <a:p>
            <a:pPr algn="just"/>
            <a:r>
              <a:rPr lang="fr-FR"/>
              <a:t>3) Handicaps physiques: cécité congénitale, surdité congénitale, malformation physique grave</a:t>
            </a:r>
          </a:p>
          <a:p>
            <a:r>
              <a:rPr lang="fr-FR"/>
              <a:t>4) Les alcooliques graves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8442325" y="-15875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fld id="{F98DE3FC-3C0E-5E4A-B853-1C1367DFB99B}" type="slidenum">
              <a:rPr lang="fr-FR"/>
              <a:pPr/>
              <a:t>35</a:t>
            </a:fld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fr-FR" b="1">
                <a:solidFill>
                  <a:schemeClr val="tx1"/>
                </a:solidFill>
              </a:rPr>
              <a:t>3 - Qui est stérilisé?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305800" cy="4724400"/>
          </a:xfrm>
        </p:spPr>
        <p:txBody>
          <a:bodyPr/>
          <a:lstStyle/>
          <a:p>
            <a:pPr algn="just"/>
            <a:r>
              <a:rPr lang="fr-FR" b="1"/>
              <a:t>95% diagnostics neuro-psychiatriques</a:t>
            </a:r>
            <a:endParaRPr lang="fr-FR"/>
          </a:p>
          <a:p>
            <a:r>
              <a:rPr lang="fr-FR"/>
              <a:t>n°1="débilité mentale congénitale" 1934: 53% </a:t>
            </a:r>
          </a:p>
          <a:p>
            <a:r>
              <a:rPr lang="fr-FR"/>
              <a:t>n°2 = "schizophrénie" (1934: 25%); </a:t>
            </a:r>
          </a:p>
          <a:p>
            <a:r>
              <a:rPr lang="fr-FR"/>
              <a:t>"épilepsie" (14%); PMD (3%); alcoolisme grave (2%); </a:t>
            </a:r>
          </a:p>
          <a:p>
            <a:r>
              <a:rPr lang="fr-FR" b="1"/>
              <a:t>2% pour tous les autres</a:t>
            </a:r>
            <a:r>
              <a:rPr lang="fr-FR"/>
              <a:t> (cécité congénitale, surdité cong., chorée de Huntington, malformation physique grave héréditaire)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5" name="Picture 1027" descr="idiot village-1.pdf                                            00000002Photos Neues Volk +            BAE68877: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0"/>
            <a:ext cx="8077200" cy="5884863"/>
          </a:xfrm>
        </p:spPr>
      </p:pic>
      <p:sp>
        <p:nvSpPr>
          <p:cNvPr id="69636" name="Text Box 1028"/>
          <p:cNvSpPr txBox="1">
            <a:spLocks noChangeArrowheads="1"/>
          </p:cNvSpPr>
          <p:nvPr/>
        </p:nvSpPr>
        <p:spPr bwMode="auto">
          <a:xfrm>
            <a:off x="2133600" y="6019800"/>
            <a:ext cx="533616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dirty="0" smtClean="0"/>
              <a:t>« L’idiot </a:t>
            </a:r>
            <a:r>
              <a:rPr lang="fr-FR" dirty="0"/>
              <a:t>du </a:t>
            </a:r>
            <a:r>
              <a:rPr lang="fr-FR" dirty="0" smtClean="0"/>
              <a:t>village » </a:t>
            </a:r>
            <a:r>
              <a:rPr lang="fr-FR" dirty="0"/>
              <a:t>dans un journal nazi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b="1">
                <a:solidFill>
                  <a:schemeClr val="tx1"/>
                </a:solidFill>
              </a:rPr>
              <a:t>4 - Pourquoi ? 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fr-FR" b="1"/>
              <a:t>Quasi-consensus profession médicale / eugénisme</a:t>
            </a:r>
          </a:p>
          <a:p>
            <a:pPr>
              <a:lnSpc>
                <a:spcPct val="90000"/>
              </a:lnSpc>
            </a:pPr>
            <a:r>
              <a:rPr lang="fr-FR" b="1"/>
              <a:t>a) utopie de normalisation de la société allemande. </a:t>
            </a:r>
          </a:p>
          <a:p>
            <a:pPr>
              <a:lnSpc>
                <a:spcPct val="90000"/>
              </a:lnSpc>
            </a:pPr>
            <a:r>
              <a:rPr lang="fr-FR" b="1"/>
              <a:t>b) Logique économique</a:t>
            </a:r>
          </a:p>
          <a:p>
            <a:pPr>
              <a:lnSpc>
                <a:spcPct val="90000"/>
              </a:lnSpc>
            </a:pPr>
            <a:r>
              <a:rPr lang="fr-FR" b="1"/>
              <a:t>c) Discours scientifique dominant de l'époque = le "tout-génétique</a:t>
            </a:r>
            <a:r>
              <a:rPr lang="ja-JP" b="1">
                <a:latin typeface="Arial"/>
              </a:rPr>
              <a:t>”</a:t>
            </a:r>
            <a:endParaRPr lang="fr-FR" b="1"/>
          </a:p>
          <a:p>
            <a:pPr>
              <a:lnSpc>
                <a:spcPct val="90000"/>
              </a:lnSpc>
            </a:pPr>
            <a:r>
              <a:rPr lang="fr-FR" b="1"/>
              <a:t>d) Fondements scientifiques bancals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b="1"/>
              <a:t>Quasi-consensus profession médicale / eugénisme</a:t>
            </a:r>
            <a:endParaRPr lang="fr-FR" b="1"/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just">
              <a:buFontTx/>
              <a:buNone/>
            </a:pPr>
            <a:r>
              <a:rPr lang="fr-FR"/>
              <a:t>Loi saluée comme «victoire» par médecins allemands. Nbrx spécialistes la trouvent encore «insuffisante. Par ex. :</a:t>
            </a:r>
          </a:p>
          <a:p>
            <a:pPr algn="just"/>
            <a:r>
              <a:rPr lang="fr-FR"/>
              <a:t> Prof. hygiène &amp; eugéniste R. Fetscher (résistant socialiste soigna Klemperer - LTI)</a:t>
            </a:r>
          </a:p>
          <a:p>
            <a:r>
              <a:rPr lang="fr-FR"/>
              <a:t> Prof. de psychiatrie &amp; biocriminologue G. Aschaffenburg, révoqué Univ. / origines juives.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 descr="famille zero001.jpg                                            000BC618Macintosh HD                   BDC0152A: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71" r="-10371"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/>
              <a:t>a) utopie de normalisation de la société allemande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Totalitarisme de la bonne santé = </a:t>
            </a:r>
            <a:r>
              <a:rPr lang="fr-FR" i="1"/>
              <a:t>Pflicht gesund zu sein</a:t>
            </a:r>
            <a:r>
              <a:rPr lang="fr-FR"/>
              <a:t>.</a:t>
            </a:r>
          </a:p>
          <a:p>
            <a:r>
              <a:rPr lang="fr-FR"/>
              <a:t>Projet technocratique de rationaliser la société sur des bases scientifiques en planifiant la gestion biologique et médicale du « capital humain »</a:t>
            </a:r>
          </a:p>
          <a:p>
            <a:r>
              <a:rPr lang="fr-FR"/>
              <a:t>Pouvoir social donné aux médecins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b="1">
                <a:solidFill>
                  <a:schemeClr val="tx1"/>
                </a:solidFill>
              </a:rPr>
              <a:t>b) Logique économique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fr-FR" sz="2400"/>
              <a:t>crise économique 1929: Fin 1932 : 44% population active all. au chômage </a:t>
            </a:r>
          </a:p>
          <a:p>
            <a:pPr algn="just"/>
            <a:r>
              <a:rPr lang="fr-FR" sz="2400"/>
              <a:t>&gt; crise budget de l'État; allocation chômage réduite à 6 semaines ; moins d'1 chômeur sur 5 reçoit encore allocation </a:t>
            </a:r>
          </a:p>
          <a:p>
            <a:pPr algn="just"/>
            <a:r>
              <a:rPr lang="fr-FR" sz="2400"/>
              <a:t>=&gt; Forte compression du budget de la santé =&gt; tri parmi les patients thérapeutisables/non; </a:t>
            </a:r>
          </a:p>
          <a:p>
            <a:pPr algn="just"/>
            <a:r>
              <a:rPr lang="fr-FR" sz="2400"/>
              <a:t>élève des "écoles spéciales" pour enfants attardés = coûte 573 RM / an</a:t>
            </a:r>
          </a:p>
          <a:p>
            <a:pPr algn="just"/>
            <a:endParaRPr lang="fr-FR"/>
          </a:p>
        </p:txBody>
      </p:sp>
      <p:sp>
        <p:nvSpPr>
          <p:cNvPr id="16388" name="Line 4"/>
          <p:cNvSpPr>
            <a:spLocks noChangeShapeType="1"/>
          </p:cNvSpPr>
          <p:nvPr/>
        </p:nvSpPr>
        <p:spPr bwMode="auto">
          <a:xfrm>
            <a:off x="1143000" y="30480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b="1">
                <a:solidFill>
                  <a:schemeClr val="tx1"/>
                </a:solidFill>
              </a:rPr>
              <a:t>b) Logique économique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fr-FR" sz="2400" dirty="0"/>
              <a:t>coût maladies "héréditaires" ≈ 350 millions - 1 milliard RM / an à l'État</a:t>
            </a:r>
          </a:p>
          <a:p>
            <a:r>
              <a:rPr lang="fr-FR" sz="2400" dirty="0"/>
              <a:t>Pour l'État, coût programme stérilisation = 14 millions RM =&gt; économies </a:t>
            </a:r>
            <a:r>
              <a:rPr lang="fr-FR" sz="2400" dirty="0" smtClean="0"/>
              <a:t>substantielles (= 5%)</a:t>
            </a:r>
            <a:endParaRPr lang="fr-FR" sz="2400" dirty="0"/>
          </a:p>
          <a:p>
            <a:r>
              <a:rPr lang="fr-FR" sz="2400" dirty="0"/>
              <a:t>Pour psychiatres, "moderne", "science" et </a:t>
            </a:r>
            <a:r>
              <a:rPr lang="ja-JP" sz="2400" dirty="0">
                <a:latin typeface="Arial"/>
              </a:rPr>
              <a:t>“</a:t>
            </a:r>
            <a:r>
              <a:rPr lang="fr-FR" sz="2400" dirty="0"/>
              <a:t>prophylaxie</a:t>
            </a:r>
            <a:r>
              <a:rPr lang="ja-JP" sz="2400" dirty="0">
                <a:latin typeface="Arial"/>
              </a:rPr>
              <a:t>”</a:t>
            </a:r>
            <a:r>
              <a:rPr lang="fr-FR" sz="2400" dirty="0"/>
              <a:t> ("thérapie préventive collective</a:t>
            </a:r>
            <a:r>
              <a:rPr lang="ja-JP" sz="2400" dirty="0">
                <a:latin typeface="Arial"/>
              </a:rPr>
              <a:t>”</a:t>
            </a:r>
            <a:r>
              <a:rPr lang="fr-FR" sz="2400" dirty="0"/>
              <a:t>).</a:t>
            </a: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8610600" y="-15875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fld id="{4F136717-A44F-2C41-A7C2-2695D55787FA}" type="slidenum">
              <a:rPr lang="fr-FR"/>
              <a:pPr/>
              <a:t>42</a:t>
            </a:fld>
            <a:endParaRPr lang="fr-FR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9" name="Picture 1027" descr="pauvrete_lux asile NV33.pdf                                    00000002Photos Neues Volk +            BAE68877: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229100" cy="6858000"/>
          </a:xfrm>
        </p:spPr>
      </p:pic>
      <p:pic>
        <p:nvPicPr>
          <p:cNvPr id="75780" name="Picture 1028" descr="prison lux NV.jpg                                              00000002Photos Neues Volk +            BAE68877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25" y="0"/>
            <a:ext cx="40163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81" name="Text Box 1029"/>
          <p:cNvSpPr txBox="1">
            <a:spLocks noChangeArrowheads="1"/>
          </p:cNvSpPr>
          <p:nvPr/>
        </p:nvSpPr>
        <p:spPr bwMode="auto">
          <a:xfrm>
            <a:off x="288925" y="60325"/>
            <a:ext cx="2247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dirty="0"/>
              <a:t>Asile de « luxe »</a:t>
            </a:r>
          </a:p>
        </p:txBody>
      </p:sp>
      <p:sp>
        <p:nvSpPr>
          <p:cNvPr id="75782" name="Text Box 1030"/>
          <p:cNvSpPr txBox="1">
            <a:spLocks noChangeArrowheads="1"/>
          </p:cNvSpPr>
          <p:nvPr/>
        </p:nvSpPr>
        <p:spPr bwMode="auto">
          <a:xfrm>
            <a:off x="4556125" y="2041525"/>
            <a:ext cx="2384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dirty="0"/>
              <a:t>Prison de « luxe »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000" b="1" dirty="0">
                <a:solidFill>
                  <a:schemeClr val="tx1"/>
                </a:solidFill>
              </a:rPr>
              <a:t>c) Discours scientifique dominant de l'époque = le "tout-génétique"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0000"/>
              </a:lnSpc>
              <a:buFontTx/>
              <a:buNone/>
            </a:pPr>
            <a:endParaRPr lang="fr-FR" dirty="0"/>
          </a:p>
          <a:p>
            <a:pPr>
              <a:lnSpc>
                <a:spcPct val="110000"/>
              </a:lnSpc>
              <a:buFontTx/>
              <a:buNone/>
            </a:pPr>
            <a:r>
              <a:rPr lang="fr-FR" dirty="0"/>
              <a:t>Succès "Génétique humaine" des années 1910-1930 </a:t>
            </a:r>
          </a:p>
          <a:p>
            <a:pPr>
              <a:lnSpc>
                <a:spcPct val="110000"/>
              </a:lnSpc>
              <a:buFontTx/>
              <a:buNone/>
            </a:pPr>
            <a:r>
              <a:rPr lang="fr-FR" dirty="0"/>
              <a:t>=&gt; fort écho social, tout est "génétique"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7" name="Picture 1027" descr="genealogie erbkranke NV33.jpg                                  00000002Photos Neues Volk +            BAE68877: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8" b="4278"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b="1" dirty="0">
                <a:solidFill>
                  <a:schemeClr val="tx1"/>
                </a:solidFill>
              </a:rPr>
              <a:t>d) Fondements scientifiques bancals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676400"/>
            <a:ext cx="8534400" cy="4876800"/>
          </a:xfrm>
        </p:spPr>
        <p:txBody>
          <a:bodyPr>
            <a:normAutofit fontScale="92500" lnSpcReduction="10000"/>
          </a:bodyPr>
          <a:lstStyle/>
          <a:p>
            <a:pPr algn="just">
              <a:buFontTx/>
              <a:buNone/>
            </a:pPr>
            <a:r>
              <a:rPr lang="fr-FR" sz="2400" u="sng" dirty="0"/>
              <a:t>Efficacité stérilisation?</a:t>
            </a:r>
            <a:r>
              <a:rPr lang="fr-FR" sz="2400" dirty="0"/>
              <a:t>: </a:t>
            </a:r>
          </a:p>
          <a:p>
            <a:pPr algn="just"/>
            <a:r>
              <a:rPr lang="fr-FR" sz="2400" dirty="0"/>
              <a:t>Plupart maladies génétiques, liées à gènes récessifs</a:t>
            </a:r>
          </a:p>
          <a:p>
            <a:pPr algn="just"/>
            <a:r>
              <a:rPr lang="fr-FR" sz="2400" dirty="0"/>
              <a:t>Loi d'équilibre Hardy-Weinberg (1910) permet calculer fréquence porteurs sains hétérozygotes</a:t>
            </a:r>
          </a:p>
          <a:p>
            <a:pPr algn="just"/>
            <a:r>
              <a:rPr lang="fr-FR" sz="2400" dirty="0"/>
              <a:t>R. </a:t>
            </a:r>
            <a:r>
              <a:rPr lang="fr-FR" sz="2400" dirty="0" err="1"/>
              <a:t>Punett</a:t>
            </a:r>
            <a:r>
              <a:rPr lang="fr-FR" sz="2400" dirty="0"/>
              <a:t>, Prof. génétique U. Cambridge (GB) calcule 1917 </a:t>
            </a:r>
            <a:r>
              <a:rPr lang="fr-FR" sz="2400" i="1" dirty="0"/>
              <a:t>Journal of </a:t>
            </a:r>
            <a:r>
              <a:rPr lang="fr-FR" sz="2400" i="1" dirty="0" err="1"/>
              <a:t>Heredity</a:t>
            </a:r>
            <a:r>
              <a:rPr lang="fr-FR" sz="2400" dirty="0"/>
              <a:t> il faudrait 22 générations pour réduire proportion individus retardés dans pop. de 1/100 à 1/1000 si "retard mental" = 1 gène + si récessif + si accouplement au hasard + si stérilisation seuls "retardés".</a:t>
            </a:r>
          </a:p>
          <a:p>
            <a:r>
              <a:rPr lang="fr-FR" sz="2400" dirty="0"/>
              <a:t>R. A. Fisher, statisticien-généticien, rétorque 1924 dans </a:t>
            </a:r>
            <a:r>
              <a:rPr lang="fr-FR" sz="2400" i="1" dirty="0" err="1"/>
              <a:t>Eugenics</a:t>
            </a:r>
            <a:r>
              <a:rPr lang="fr-FR" sz="2400" i="1" dirty="0"/>
              <a:t> </a:t>
            </a:r>
            <a:r>
              <a:rPr lang="fr-FR" sz="2400" i="1" dirty="0" err="1"/>
              <a:t>Review</a:t>
            </a:r>
            <a:r>
              <a:rPr lang="fr-FR" sz="2400" dirty="0"/>
              <a:t> que l'accouplement de ne se fait pas au hasard =&gt; stérilisation en une génération déjà  -36% = pas négligeable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b="1">
                <a:solidFill>
                  <a:schemeClr val="tx1"/>
                </a:solidFill>
              </a:rPr>
              <a:t>d) Fondements scientifiques bancals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=&gt; ± 1930 eugénistes-généticiens de pointe anglo-saxons Jennings (USA), Haldane (GB) doutent de l'efficacité eugéniste de la stérilisation (Haldane: 20% par génération si stérilisation de tous retardés mentaux). (=&gt; cherchent autres méthodes eugénistes)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fr-FR" sz="3600" b="1">
                <a:solidFill>
                  <a:schemeClr val="tx1"/>
                </a:solidFill>
              </a:rPr>
              <a:t>d) Fondements scientifiques bancals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524000"/>
            <a:ext cx="7772400" cy="4800600"/>
          </a:xfrm>
        </p:spPr>
        <p:txBody>
          <a:bodyPr>
            <a:normAutofit lnSpcReduction="10000"/>
          </a:bodyPr>
          <a:lstStyle/>
          <a:p>
            <a:r>
              <a:rPr lang="fr-FR" sz="2800"/>
              <a:t>Allemagne, Autriche, Suisse: pas réel débat avant 33. P. ex. W. Weinberg eugéniste. </a:t>
            </a:r>
          </a:p>
          <a:p>
            <a:r>
              <a:rPr lang="fr-FR" sz="2800"/>
              <a:t>1938, Gepert &amp; Koller / manuel mathématiques pour génét. pop., même conclusion: pour réduire de 1/2 une maladie récessive fréq. 1% pop =&gt; 4 générations. </a:t>
            </a:r>
          </a:p>
          <a:p>
            <a:r>
              <a:rPr lang="fr-FR" sz="2800"/>
              <a:t>Ne remet pas en question stérilisation nazie, au contraire tend à radicaliser. En psychiatrie eugéniste: recherche des "porteurs sains" ou "borderline" + euthanasie.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u="sng">
                <a:solidFill>
                  <a:schemeClr val="tx1"/>
                </a:solidFill>
              </a:rPr>
              <a:t>Les maladies incriminées sont-elles vraiment héréditaires?</a:t>
            </a:r>
            <a:endParaRPr lang="fr-FR" u="sng">
              <a:solidFill>
                <a:schemeClr val="tx1"/>
              </a:solidFill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>
              <a:buFontTx/>
              <a:buNone/>
            </a:pPr>
            <a:r>
              <a:rPr lang="fr-FR" sz="2400"/>
              <a:t>1900-1950 "génétique humaine" &gt; 4 méthodes pour déterminer caractère héréditaire ou non:</a:t>
            </a:r>
          </a:p>
          <a:p>
            <a:pPr algn="just"/>
            <a:r>
              <a:rPr lang="fr-FR" sz="2400"/>
              <a:t>1) méthode généalogique (indique seulement présence dans une famille)</a:t>
            </a:r>
          </a:p>
          <a:p>
            <a:pPr algn="just"/>
            <a:r>
              <a:rPr lang="fr-FR" sz="2400"/>
              <a:t>2) «méthode des jumeaux» (Galton 1876, Poll 1914; Siemens 1924; Verschuer 1927)</a:t>
            </a:r>
          </a:p>
          <a:p>
            <a:pPr algn="just"/>
            <a:r>
              <a:rPr lang="fr-FR" sz="2400"/>
              <a:t>3) statistique, épidémiologie génétique (W. Weinberg, 1908, "école Rüdin", F . Bernstein)</a:t>
            </a:r>
          </a:p>
          <a:p>
            <a:r>
              <a:rPr lang="fr-FR" sz="2400"/>
              <a:t>4) Pathologie génétique expérimentale sur animaux (Nachstheim) &gt; analogie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u="sng" dirty="0">
                <a:solidFill>
                  <a:schemeClr val="tx1"/>
                </a:solidFill>
              </a:rPr>
              <a:t>L'eugénisme nazi (1933-1945):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buFontTx/>
              <a:buNone/>
            </a:pPr>
            <a:r>
              <a:rPr lang="fr-FR" dirty="0"/>
              <a:t>«Hygiène raciale» nazie = </a:t>
            </a:r>
          </a:p>
          <a:p>
            <a:pPr marL="609600" indent="-609600">
              <a:buFont typeface="Times" charset="0"/>
              <a:buAutoNum type="arabicParenR"/>
            </a:pPr>
            <a:r>
              <a:rPr lang="fr-FR" dirty="0"/>
              <a:t>eugénisme médical &amp; déviances sociales </a:t>
            </a:r>
          </a:p>
          <a:p>
            <a:pPr marL="609600" indent="-609600">
              <a:buFont typeface="Times" charset="0"/>
              <a:buNone/>
            </a:pPr>
            <a:r>
              <a:rPr lang="fr-FR" dirty="0"/>
              <a:t>            + </a:t>
            </a:r>
          </a:p>
          <a:p>
            <a:pPr marL="609600" indent="-609600">
              <a:buFont typeface="Times" charset="0"/>
              <a:buNone/>
            </a:pPr>
            <a:r>
              <a:rPr lang="fr-FR" dirty="0"/>
              <a:t>2) politique raciale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3" name="Picture 1027" descr="tableau genealogique074.jpg                                    000BC618Macintosh HD                   BDC0152A: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0"/>
            <a:ext cx="8458200" cy="5873750"/>
          </a:xfrm>
        </p:spPr>
      </p:pic>
      <p:sp>
        <p:nvSpPr>
          <p:cNvPr id="76804" name="Text Box 1028"/>
          <p:cNvSpPr txBox="1">
            <a:spLocks noChangeArrowheads="1"/>
          </p:cNvSpPr>
          <p:nvPr/>
        </p:nvSpPr>
        <p:spPr bwMode="auto">
          <a:xfrm>
            <a:off x="3200400" y="6019800"/>
            <a:ext cx="2965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/>
              <a:t>Méthode généalogique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3" descr="famille pathol. mains NV35.tif                                 00000015Heredity as Destiny            BC5B1DA0: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0"/>
            <a:ext cx="4662488" cy="685800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3" descr="VerschTwinF16Eyecolour.pdf                                     00000015Heredity as Destiny            BC5B1DA0: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0"/>
            <a:ext cx="8001000" cy="5846763"/>
          </a:xfrm>
        </p:spPr>
      </p:pic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1219200" y="6096000"/>
            <a:ext cx="6170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/>
              <a:t>Le spécialiste des jumeaux Otmar von Verschuer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1" name="Picture 1027" descr="Gottschaldt+jumeaux NV37.tif                                   00000002Photos Neues Volk +            BAE68877: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0"/>
            <a:ext cx="4833938" cy="6858000"/>
          </a:xfrm>
        </p:spPr>
      </p:pic>
      <p:sp>
        <p:nvSpPr>
          <p:cNvPr id="68612" name="Text Box 1028"/>
          <p:cNvSpPr txBox="1">
            <a:spLocks noChangeArrowheads="1"/>
          </p:cNvSpPr>
          <p:nvPr/>
        </p:nvSpPr>
        <p:spPr bwMode="auto">
          <a:xfrm>
            <a:off x="5562600" y="1676400"/>
            <a:ext cx="3276600" cy="30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/>
              <a:t>Kurt Gottschaldt,</a:t>
            </a:r>
          </a:p>
          <a:p>
            <a:r>
              <a:rPr lang="fr-FR"/>
              <a:t>Psychologue, spécialiste de psychologie génétique, ancien sympathisant communiste, apporte son soutien scientifique au régime nazi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9" name="Picture 1027" descr="Jumeaux-1 Gotschaldt NV37.tif                                  00000002Photos Neues Volk +            BAE68877: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0"/>
            <a:ext cx="6553200" cy="5935663"/>
          </a:xfrm>
        </p:spPr>
      </p:pic>
      <p:sp>
        <p:nvSpPr>
          <p:cNvPr id="70660" name="Text Box 1028"/>
          <p:cNvSpPr txBox="1">
            <a:spLocks noChangeArrowheads="1"/>
          </p:cNvSpPr>
          <p:nvPr/>
        </p:nvSpPr>
        <p:spPr bwMode="auto">
          <a:xfrm>
            <a:off x="2667000" y="6019800"/>
            <a:ext cx="3751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/>
              <a:t>La recherche sur les jumeaux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u="sng">
                <a:solidFill>
                  <a:schemeClr val="tx1"/>
                </a:solidFill>
              </a:rPr>
              <a:t>Les maladies incriminées sont-elles vraiment héréditaires?</a:t>
            </a:r>
            <a:endParaRPr lang="fr-FR" sz="4000" u="sng">
              <a:solidFill>
                <a:schemeClr val="tx1"/>
              </a:solidFill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Maladies et anomalies </a:t>
            </a:r>
            <a:r>
              <a:rPr lang="fr-FR" b="1"/>
              <a:t>physiques</a:t>
            </a:r>
            <a:r>
              <a:rPr lang="fr-FR"/>
              <a:t>, démontrée pour plusieurs </a:t>
            </a:r>
          </a:p>
          <a:p>
            <a:pPr>
              <a:buFontTx/>
              <a:buNone/>
            </a:pPr>
            <a:r>
              <a:rPr lang="fr-FR"/>
              <a:t>Ex. Pr. Verschuer (généticien humain) calcule: sur 35 000 aveugles = 40% "cécité héréditaire".</a:t>
            </a:r>
          </a:p>
          <a:p>
            <a:pPr>
              <a:buFontTx/>
              <a:buNone/>
            </a:pPr>
            <a:r>
              <a:rPr lang="fr-FR"/>
              <a:t>Mais ces trois catégories handicaps physiques = minorité (4% des stérilisations).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u="sng">
                <a:solidFill>
                  <a:schemeClr val="tx1"/>
                </a:solidFill>
              </a:rPr>
              <a:t>Les maladies incriminées sont-elles vraiment héréditaires?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fr-FR" b="1"/>
              <a:t>Maladies mentales</a:t>
            </a:r>
          </a:p>
          <a:p>
            <a:r>
              <a:rPr lang="fr-FR" sz="2800"/>
              <a:t>Ex. Schizophrénie: Pas ratios mendéliens mais convaincus héréditaire:</a:t>
            </a:r>
          </a:p>
          <a:p>
            <a:r>
              <a:rPr lang="fr-FR"/>
              <a:t>All., Hans Luxemburger 1928 </a:t>
            </a:r>
          </a:p>
          <a:p>
            <a:pPr>
              <a:lnSpc>
                <a:spcPct val="50000"/>
              </a:lnSpc>
            </a:pPr>
            <a:r>
              <a:rPr lang="fr-FR"/>
              <a:t>USA, Aaron Rosanoff (USA) 1934</a:t>
            </a:r>
          </a:p>
          <a:p>
            <a:r>
              <a:rPr lang="fr-FR"/>
              <a:t>Idem PMD. </a:t>
            </a:r>
          </a:p>
          <a:p>
            <a:r>
              <a:rPr lang="fr-FR"/>
              <a:t>Études sur hérédité "débilité mentale" encore + approximatives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1" name="Picture 3" descr="Hans Luxemburger072.jpg                                        000BC618Macintosh HD                   BDC0152A: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0"/>
            <a:ext cx="8382000" cy="5756275"/>
          </a:xfrm>
        </p:spPr>
      </p:pic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1143000" y="5791200"/>
            <a:ext cx="73533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/>
              <a:t>Hans Luxemburger, spécialiste de la méthode des jumeaux</a:t>
            </a:r>
          </a:p>
          <a:p>
            <a:r>
              <a:rPr lang="fr-FR"/>
              <a:t>en génétique psychiatrique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u="sng">
                <a:solidFill>
                  <a:schemeClr val="tx1"/>
                </a:solidFill>
              </a:rPr>
              <a:t>Les maladies incriminées sont-elles vraiment héréditaires?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fr-FR" sz="2800" dirty="0"/>
              <a:t>Sur 5 diagnostics secteur </a:t>
            </a:r>
            <a:r>
              <a:rPr lang="fr-FR" sz="2800" dirty="0" err="1"/>
              <a:t>neuro-psychiatrique</a:t>
            </a:r>
            <a:r>
              <a:rPr lang="fr-FR" sz="2800" dirty="0"/>
              <a:t> (arriération mentale, schizo, PMD, épilepsie): </a:t>
            </a:r>
          </a:p>
          <a:p>
            <a:pPr algn="just"/>
            <a:r>
              <a:rPr lang="fr-FR" sz="2800" dirty="0"/>
              <a:t>4 pas démonstration transmission génétique probante. </a:t>
            </a:r>
          </a:p>
          <a:p>
            <a:pPr algn="just"/>
            <a:r>
              <a:rPr lang="fr-FR" sz="2800" dirty="0"/>
              <a:t>Seul 5e cas, Chorée de Huntington, Entres en Bavière (1921), transmission mendélienne (dominant) claire.</a:t>
            </a:r>
          </a:p>
          <a:p>
            <a:r>
              <a:rPr lang="fr-FR" sz="2800" dirty="0"/>
              <a:t>Mais "pronostics héréditaires empiriques" + </a:t>
            </a:r>
            <a:r>
              <a:rPr lang="fr-FR" sz="2800" u="sng" dirty="0"/>
              <a:t>croyance médicale au «tout-génétique»</a:t>
            </a:r>
            <a:r>
              <a:rPr lang="fr-FR" sz="2800" dirty="0"/>
              <a:t>.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b="1">
                <a:solidFill>
                  <a:schemeClr val="tx1"/>
                </a:solidFill>
              </a:rPr>
              <a:t>A - 5 Qui décide?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fr-FR"/>
              <a:t>«Loi d'Unification de la Santé Publique» (1934) crée le cadre administratif</a:t>
            </a:r>
          </a:p>
          <a:p>
            <a:pPr algn="just"/>
            <a:r>
              <a:rPr lang="fr-FR"/>
              <a:t>—&gt; Offices d'État de la Santé. Mission: «entretien de l'hérédité et de la race». </a:t>
            </a:r>
          </a:p>
          <a:p>
            <a:pPr algn="just"/>
            <a:r>
              <a:rPr lang="fr-FR"/>
              <a:t>1937: 745 Offices de santé</a:t>
            </a:r>
          </a:p>
          <a:p>
            <a:r>
              <a:rPr lang="fr-FR"/>
              <a:t>1943: 1100 Offices de santé = 2600 médecins fonctionR + 10 000 médecins auxiliaires.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3" name="Picture 1027" descr="Lois Nuremberg NV36.tif                                        00000002Photos Neues Volk +            BAE68877: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0"/>
            <a:ext cx="8421688" cy="6000750"/>
          </a:xfrm>
        </p:spPr>
      </p:pic>
      <p:sp>
        <p:nvSpPr>
          <p:cNvPr id="71684" name="Text Box 1028"/>
          <p:cNvSpPr txBox="1">
            <a:spLocks noChangeArrowheads="1"/>
          </p:cNvSpPr>
          <p:nvPr/>
        </p:nvSpPr>
        <p:spPr bwMode="auto">
          <a:xfrm>
            <a:off x="1447800" y="6019800"/>
            <a:ext cx="5881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dirty="0"/>
              <a:t>Loi raciale de Nuremberg sur le mariage, 1935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b="1">
                <a:solidFill>
                  <a:schemeClr val="tx1"/>
                </a:solidFill>
              </a:rPr>
              <a:t>A - 5 Qui décide?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7924800" cy="4648200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None/>
            </a:pPr>
            <a:r>
              <a:rPr lang="fr-FR" u="sng"/>
              <a:t>Offices de santé = </a:t>
            </a:r>
            <a:r>
              <a:rPr lang="fr-FR" sz="2800" b="1" u="sng"/>
              <a:t>Collecte info</a:t>
            </a:r>
            <a:r>
              <a:rPr lang="fr-FR" sz="2800"/>
              <a:t>: </a:t>
            </a:r>
          </a:p>
          <a:p>
            <a:r>
              <a:rPr lang="fr-FR" sz="2800"/>
              <a:t>par demande certificat médical prénuptial, </a:t>
            </a:r>
          </a:p>
          <a:p>
            <a:r>
              <a:rPr lang="fr-FR" sz="2800"/>
              <a:t>demande alloc. familiale &amp; prêt mariage </a:t>
            </a:r>
          </a:p>
          <a:p>
            <a:r>
              <a:rPr lang="fr-FR" sz="2800"/>
              <a:t>par hôpitaux + asiles Psy  </a:t>
            </a:r>
          </a:p>
          <a:p>
            <a:r>
              <a:rPr lang="fr-FR" sz="2800"/>
              <a:t>Par Instituts aveugles, sourds-muets, handicapés </a:t>
            </a:r>
          </a:p>
          <a:p>
            <a:r>
              <a:rPr lang="fr-FR" sz="2800"/>
              <a:t>Par  écoles spéciales (DASS) + bureaux assistance sociale + Maisons de travail + prisons &amp; Bureaux biocriminologiques </a:t>
            </a:r>
          </a:p>
          <a:p>
            <a:r>
              <a:rPr lang="fr-FR" sz="2800"/>
              <a:t>Par médecins de l</a:t>
            </a:r>
            <a:r>
              <a:rPr lang="ja-JP" sz="2800">
                <a:latin typeface="Arial"/>
              </a:rPr>
              <a:t>’</a:t>
            </a:r>
            <a:r>
              <a:rPr lang="fr-FR" sz="2800"/>
              <a:t>armée + médecins SA, SS, HJ.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3" descr="fichier office sante NV37.tif                                  00000002Photos Neues Volk +            BAE68877: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23813"/>
            <a:ext cx="7783513" cy="6072187"/>
          </a:xfrm>
        </p:spPr>
      </p:pic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2057400" y="6096000"/>
            <a:ext cx="3600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/>
              <a:t>Fichier d’un Office de santé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b="1">
                <a:solidFill>
                  <a:schemeClr val="tx1"/>
                </a:solidFill>
              </a:rPr>
              <a:t>A - 5 Qui décide?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>
              <a:buFontTx/>
              <a:buNone/>
            </a:pPr>
            <a:r>
              <a:rPr lang="fr-FR" sz="2800" u="sng"/>
              <a:t>Signalement obligatoire</a:t>
            </a:r>
            <a:r>
              <a:rPr lang="fr-FR" sz="2800"/>
              <a:t> par: médecins fonctionnaires des 745 Offices de santé de l'Etat, directeurs des établissements de santé &amp; médecins des établissements pénitentiaires</a:t>
            </a:r>
          </a:p>
          <a:p>
            <a:pPr algn="just">
              <a:buFontTx/>
              <a:buNone/>
            </a:pPr>
            <a:r>
              <a:rPr lang="fr-FR" sz="2800" u="sng"/>
              <a:t>Demande</a:t>
            </a:r>
            <a:r>
              <a:rPr lang="fr-FR" sz="2800"/>
              <a:t> de stérilisation: </a:t>
            </a:r>
          </a:p>
          <a:p>
            <a:pPr algn="just"/>
            <a:r>
              <a:rPr lang="fr-FR" sz="2800"/>
              <a:t>*le patient ou tuteur légal (6% à 12%); </a:t>
            </a:r>
          </a:p>
          <a:p>
            <a:pPr algn="just"/>
            <a:r>
              <a:rPr lang="fr-FR" sz="2800"/>
              <a:t>* médecins-fonctionnaires des Offices de santé; </a:t>
            </a:r>
          </a:p>
          <a:p>
            <a:r>
              <a:rPr lang="fr-FR" sz="2800"/>
              <a:t>* directeurs d'asiles, d'hôpitaux ou de prison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3" descr="demande de steril NV37.tif                                     00000002Photos Neues Volk +            BAE68877: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0"/>
            <a:ext cx="4573588" cy="6858000"/>
          </a:xfrm>
        </p:spPr>
      </p:pic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6080125" y="1508125"/>
            <a:ext cx="2617788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/>
              <a:t>Demandes de </a:t>
            </a:r>
          </a:p>
          <a:p>
            <a:r>
              <a:rPr lang="fr-FR"/>
              <a:t>Stérilisation venant </a:t>
            </a:r>
          </a:p>
          <a:p>
            <a:r>
              <a:rPr lang="fr-FR"/>
              <a:t>d’un asile </a:t>
            </a:r>
          </a:p>
          <a:p>
            <a:r>
              <a:rPr lang="fr-FR"/>
              <a:t>psychiatrique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fr-FR" b="1">
                <a:solidFill>
                  <a:schemeClr val="tx1"/>
                </a:solidFill>
              </a:rPr>
              <a:t>A - 5 Qui décide?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447800"/>
            <a:ext cx="7772400" cy="4953000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fr-FR" sz="2400" u="sng"/>
              <a:t>Décision</a:t>
            </a:r>
            <a:r>
              <a:rPr lang="fr-FR" sz="2400"/>
              <a:t> par un des 205 Tribunaux de Santé Héréditaire (</a:t>
            </a:r>
            <a:r>
              <a:rPr lang="fr-FR" sz="2400" i="1"/>
              <a:t>Erbgesundheitsgericht</a:t>
            </a:r>
            <a:r>
              <a:rPr lang="fr-FR" sz="2400"/>
              <a:t> = EGG). </a:t>
            </a:r>
          </a:p>
          <a:p>
            <a:pPr algn="just"/>
            <a:r>
              <a:rPr lang="fr-FR" sz="2400"/>
              <a:t>Si litige, 18 Cours d'appel de Santé Héréditaire (</a:t>
            </a:r>
            <a:r>
              <a:rPr lang="fr-FR" sz="2400" i="1"/>
              <a:t>Erbgesundheitsobergericht</a:t>
            </a:r>
            <a:r>
              <a:rPr lang="fr-FR" sz="2400"/>
              <a:t> = EGOG, rattachées aux cours d'appel des États régionaux)</a:t>
            </a:r>
          </a:p>
          <a:p>
            <a:pPr algn="just">
              <a:buFontTx/>
              <a:buNone/>
            </a:pPr>
            <a:r>
              <a:rPr lang="fr-FR" sz="2400"/>
              <a:t>Tribunal de Santé Héréditaire = 3 personnes: </a:t>
            </a:r>
          </a:p>
          <a:p>
            <a:pPr algn="just"/>
            <a:r>
              <a:rPr lang="fr-FR" sz="2400"/>
              <a:t>1 juge,  </a:t>
            </a:r>
          </a:p>
          <a:p>
            <a:pPr algn="just"/>
            <a:r>
              <a:rPr lang="fr-FR" sz="2400"/>
              <a:t>1 médecin de l'administration de santé, </a:t>
            </a:r>
          </a:p>
          <a:p>
            <a:pPr algn="just"/>
            <a:r>
              <a:rPr lang="fr-FR" sz="2400"/>
              <a:t>1 médecin spécialiste hérédité. </a:t>
            </a:r>
          </a:p>
          <a:p>
            <a:pPr>
              <a:buFontTx/>
              <a:buNone/>
            </a:pPr>
            <a:r>
              <a:rPr lang="fr-FR" sz="2400"/>
              <a:t>Psychiatres surreprésentés.  </a:t>
            </a:r>
          </a:p>
          <a:p>
            <a:pPr>
              <a:buFontTx/>
              <a:buNone/>
            </a:pPr>
            <a:r>
              <a:rPr lang="fr-FR" sz="2400"/>
              <a:t>Jugements ≈ 3 à 15 minutes  ± 15 à 40 cas traités/ 1/2 journée</a:t>
            </a:r>
            <a:endParaRPr lang="fr-FR" sz="28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3600" b="1">
                <a:solidFill>
                  <a:schemeClr val="tx1"/>
                </a:solidFill>
              </a:rPr>
              <a:t>A - 6 Comment stériliser? (méthodes)</a:t>
            </a:r>
            <a:r>
              <a:rPr lang="fr-FR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76400"/>
            <a:ext cx="7772400" cy="480060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fr-FR" sz="2800"/>
              <a:t>Stérilisations: médecins compétents/ 144 hôpitaux habilités</a:t>
            </a:r>
          </a:p>
          <a:p>
            <a:pPr algn="just"/>
            <a:r>
              <a:rPr lang="fr-FR" sz="2800"/>
              <a:t>stérilisation = opération chirurgicale simple pour les hommes (ligature des canaux déférents)</a:t>
            </a:r>
          </a:p>
          <a:p>
            <a:pPr algn="just"/>
            <a:r>
              <a:rPr lang="fr-FR" sz="2800"/>
              <a:t>opération + lourde chez les femmes (ligature ou ablation des trompes ou ablation de l'utérus), avec anesthésie totale et 3 semaines d'hospitalisation </a:t>
            </a:r>
          </a:p>
          <a:p>
            <a:pPr algn="just"/>
            <a:r>
              <a:rPr lang="fr-FR" sz="2800"/>
              <a:t>Femmes &gt; risques opératoires non nuls (1 décès / 200 opérations) </a:t>
            </a:r>
          </a:p>
          <a:p>
            <a:pPr algn="just"/>
            <a:r>
              <a:rPr lang="fr-FR" sz="2800"/>
              <a:t>+ traumatisme psychologique</a:t>
            </a:r>
          </a:p>
          <a:p>
            <a:pPr algn="just"/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b="1">
                <a:solidFill>
                  <a:schemeClr val="tx1"/>
                </a:solidFill>
              </a:rPr>
              <a:t>A - 6 Comment stériliser? (méthodes)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fr-FR" sz="2800"/>
              <a:t>Pb contre-indications &gt; stérilisation par rayonnements </a:t>
            </a:r>
          </a:p>
          <a:p>
            <a:r>
              <a:rPr lang="fr-FR" sz="2800"/>
              <a:t>Pr. H. Eymer, gynécologue &amp; spécialiste des rayonnements, Direct clinique gynéco Uni Munich.</a:t>
            </a:r>
          </a:p>
          <a:p>
            <a:r>
              <a:rPr lang="fr-FR" sz="2800"/>
              <a:t>&gt; Modification 1936 à la loi de stérilisation de 1933 pour femmes âgées + de 38 ans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b="1">
                <a:solidFill>
                  <a:schemeClr val="tx1"/>
                </a:solidFill>
              </a:rPr>
              <a:t>A - 7 Combien de personnes stérilisées par cette loi?</a:t>
            </a:r>
            <a:endParaRPr lang="fr-FR" b="1">
              <a:solidFill>
                <a:schemeClr val="tx1"/>
              </a:solidFill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81200"/>
            <a:ext cx="8382000" cy="4419600"/>
          </a:xfrm>
        </p:spPr>
        <p:txBody>
          <a:bodyPr/>
          <a:lstStyle/>
          <a:p>
            <a:r>
              <a:rPr lang="fr-FR"/>
              <a:t>Historienne Gisela Bock &gt; 400 000 stérilisés entre 1934 et 1945</a:t>
            </a:r>
          </a:p>
          <a:p>
            <a:r>
              <a:rPr lang="fr-FR"/>
              <a:t>= 1% de la population allemande 16 - 45 ans  + autres stéril.</a:t>
            </a:r>
          </a:p>
          <a:p>
            <a:pPr algn="just">
              <a:spcBef>
                <a:spcPts val="1200"/>
              </a:spcBef>
            </a:pPr>
            <a:r>
              <a:rPr lang="fr-FR" sz="2800"/>
              <a:t>Différence loi nazie / lois pays démocratiques (USA, Suède, etc.) = application systématique  USA: 1933-1945 = 29 000 stérilisés</a:t>
            </a:r>
          </a:p>
          <a:p>
            <a:r>
              <a:rPr lang="fr-FR" sz="2800"/>
              <a:t>Allemagne nazie =  14 fois plus de personne / an que les États-Unis (33 300 contre 2400 / an)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686800" cy="1219200"/>
          </a:xfrm>
        </p:spPr>
        <p:txBody>
          <a:bodyPr/>
          <a:lstStyle/>
          <a:p>
            <a:r>
              <a:rPr lang="fr-FR" sz="3600" b="1">
                <a:solidFill>
                  <a:schemeClr val="tx1"/>
                </a:solidFill>
              </a:rPr>
              <a:t>9 Profil et réaction des personnes stérilisées</a:t>
            </a:r>
            <a:endParaRPr lang="fr-FR" sz="3200" b="1">
              <a:solidFill>
                <a:schemeClr val="tx1"/>
              </a:solidFill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447800"/>
            <a:ext cx="7772400" cy="4876800"/>
          </a:xfrm>
        </p:spPr>
        <p:txBody>
          <a:bodyPr/>
          <a:lstStyle/>
          <a:p>
            <a:pPr algn="just"/>
            <a:r>
              <a:rPr lang="fr-FR" sz="2400"/>
              <a:t>Pas les cas les plus sérieux des hôpitaux psychiatriques </a:t>
            </a:r>
          </a:p>
          <a:p>
            <a:pPr algn="just">
              <a:buFontTx/>
              <a:buNone/>
            </a:pPr>
            <a:r>
              <a:rPr lang="fr-FR" sz="2400"/>
              <a:t>&gt; "problème" réglé par l'«euthanasie» (&gt; 200 000 victimes).</a:t>
            </a:r>
          </a:p>
          <a:p>
            <a:r>
              <a:rPr lang="fr-FR" sz="2400"/>
              <a:t>Personnes stérilisées = cas limites, en rémission, ou ayant fait un séjour unique ou des séjours répétés en asiles et sur le point d'être relâchés ou déjà relâchés. </a:t>
            </a:r>
          </a:p>
          <a:p>
            <a:r>
              <a:rPr lang="fr-FR" sz="2400" u="sng"/>
              <a:t>2/3 des personnes stérilisées en Allemagne vivaient en dehors des asiles au moment du jugement.</a:t>
            </a:r>
            <a:r>
              <a:rPr lang="fr-FR" sz="2400"/>
              <a:t> </a:t>
            </a:r>
          </a:p>
          <a:p>
            <a:r>
              <a:rPr lang="fr-FR" sz="2400"/>
              <a:t>Moins de 45 ans, "aptes à la reproduction" et donc "dangereux" pour le futur "patrimoine héréditaire allemand".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b="1">
                <a:solidFill>
                  <a:schemeClr val="tx1"/>
                </a:solidFill>
              </a:rPr>
              <a:t>A - 10 Les alcooliques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fr-FR"/>
              <a:t>Alcoolisme pas directement génétique</a:t>
            </a:r>
          </a:p>
          <a:p>
            <a:pPr algn="just"/>
            <a:r>
              <a:rPr lang="fr-FR"/>
              <a:t>Mais Lutte contre l'alcoolisme &gt; stratégie eugéniste; Prof. Ph. Kuhn, directeur de l'Institut d'hygiène U Giessen: alcooliques = "</a:t>
            </a:r>
            <a:r>
              <a:rPr lang="fr-FR" i="1"/>
              <a:t>psychopathes à l'hérédité chargée" </a:t>
            </a:r>
            <a:r>
              <a:rPr lang="fr-FR"/>
              <a:t>(discours 1932)</a:t>
            </a:r>
          </a:p>
          <a:p>
            <a:r>
              <a:rPr lang="fr-FR"/>
              <a:t>8000 alcooliques graves - hommes à 98% - stérilisés de force entre 1934 et 1939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chemeClr val="tx1"/>
                </a:solidFill>
              </a:rPr>
              <a:t>1) </a:t>
            </a:r>
            <a:r>
              <a:rPr lang="fr-FR" sz="3600" b="1" u="sng" dirty="0">
                <a:solidFill>
                  <a:schemeClr val="tx1"/>
                </a:solidFill>
              </a:rPr>
              <a:t>La politique eugéniste de l'Allemagne nazie (1933-1945)</a:t>
            </a:r>
            <a:endParaRPr lang="fr-FR" b="1" u="sng" dirty="0">
              <a:solidFill>
                <a:schemeClr val="tx1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600200"/>
            <a:ext cx="4191000" cy="5257800"/>
          </a:xfrm>
        </p:spPr>
        <p:txBody>
          <a:bodyPr>
            <a:normAutofit lnSpcReduction="10000"/>
          </a:bodyPr>
          <a:lstStyle/>
          <a:p>
            <a:pPr algn="ctr"/>
            <a:r>
              <a:rPr lang="fr-FR" dirty="0"/>
              <a:t> </a:t>
            </a:r>
            <a:r>
              <a:rPr lang="fr-FR" b="1" dirty="0"/>
              <a:t>Positif</a:t>
            </a:r>
            <a:endParaRPr lang="fr-FR" dirty="0"/>
          </a:p>
          <a:p>
            <a:r>
              <a:rPr lang="fr-FR" sz="2400" u="sng" dirty="0"/>
              <a:t>Prêt au mariage</a:t>
            </a:r>
            <a:r>
              <a:rPr lang="fr-FR" sz="2400" dirty="0"/>
              <a:t> avec examen médical (Juin 1933): 25% "remboursé" par naissance</a:t>
            </a:r>
            <a:r>
              <a:rPr lang="fr-FR" dirty="0"/>
              <a:t> </a:t>
            </a:r>
          </a:p>
          <a:p>
            <a:r>
              <a:rPr lang="fr-FR" sz="2400" u="sng" dirty="0"/>
              <a:t>fiscalité</a:t>
            </a:r>
            <a:r>
              <a:rPr lang="fr-FR" sz="2400" dirty="0"/>
              <a:t> pro-nataliste (1934 et 1939)</a:t>
            </a:r>
          </a:p>
          <a:p>
            <a:r>
              <a:rPr lang="fr-FR" sz="2400" dirty="0"/>
              <a:t>1936: Incitation à la natalité par </a:t>
            </a:r>
            <a:r>
              <a:rPr lang="fr-FR" sz="2400" u="sng" dirty="0"/>
              <a:t>allocations familiales</a:t>
            </a:r>
            <a:r>
              <a:rPr lang="fr-FR" sz="2400" dirty="0"/>
              <a:t>. Exclus : "malades héréditaires", «asociaux», Juifs, Tziganes et autres "étrangers raciaux".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fr-FR" dirty="0"/>
              <a:t>Négatif</a:t>
            </a:r>
          </a:p>
          <a:p>
            <a:pPr>
              <a:spcBef>
                <a:spcPts val="1200"/>
              </a:spcBef>
            </a:pPr>
            <a:r>
              <a:rPr lang="fr-FR" sz="2400" dirty="0"/>
              <a:t>Loi de </a:t>
            </a:r>
            <a:r>
              <a:rPr lang="fr-FR" sz="2400" u="sng" dirty="0"/>
              <a:t>stérilisation</a:t>
            </a:r>
            <a:r>
              <a:rPr lang="fr-FR" sz="2400" dirty="0"/>
              <a:t> eugénique 14 juillet 1933 = "Loi de prévention d'une descendance atteinte de maladie héréditaire"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848600" cy="1752600"/>
          </a:xfrm>
        </p:spPr>
        <p:txBody>
          <a:bodyPr>
            <a:normAutofit fontScale="90000"/>
          </a:bodyPr>
          <a:lstStyle/>
          <a:p>
            <a:r>
              <a:rPr lang="fr-FR" sz="3600" b="1" u="sng">
                <a:solidFill>
                  <a:schemeClr val="tx1"/>
                </a:solidFill>
              </a:rPr>
              <a:t>B - L'extension des stérilisations au-delà des cas prévus par la loi eugénique de 1933</a:t>
            </a:r>
            <a:r>
              <a:rPr lang="fr-FR" sz="3600">
                <a:solidFill>
                  <a:schemeClr val="tx1"/>
                </a:solidFill>
              </a:rPr>
              <a:t>:</a:t>
            </a:r>
            <a:r>
              <a:rPr lang="fr-FR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286000"/>
            <a:ext cx="7772400" cy="381000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fr-FR" sz="2800"/>
              <a:t>1) Les criminels et délinquants récidivistes (finalement «extermination par le travail» en KZ).</a:t>
            </a:r>
          </a:p>
          <a:p>
            <a:pPr algn="just"/>
            <a:r>
              <a:rPr lang="fr-FR" sz="2800"/>
              <a:t>2) Les "asociaux" (vagabonds, mendiants, "récalcitrants au travail", jeunes délinquants, etc.)</a:t>
            </a:r>
          </a:p>
          <a:p>
            <a:pPr algn="just"/>
            <a:r>
              <a:rPr lang="fr-FR" sz="2800"/>
              <a:t>3) Les homosexuels, délinquants et criminels sexuels (castration)  </a:t>
            </a:r>
          </a:p>
          <a:p>
            <a:pPr algn="just"/>
            <a:r>
              <a:rPr lang="fr-FR" sz="2800"/>
              <a:t>4) Les Tziganes: entre racisme et eugénisme (stérilisation + extermination)</a:t>
            </a:r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 descr="legende voyousNV33.pdf                                         00000002Photos Neues Volk +            BAE68877: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5562600"/>
            <a:ext cx="7772400" cy="947738"/>
          </a:xfrm>
        </p:spPr>
      </p:pic>
      <p:pic>
        <p:nvPicPr>
          <p:cNvPr id="64517" name="Picture 5" descr="gosses assist publ NV33.pdf                                    00000002Photos Neues Volk +            BAE68877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305800" cy="549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3" name="Picture 3" descr="caravane Tzigane NV37.tif                                      00000002Photos Neues Volk +            BAE68877: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0"/>
            <a:ext cx="6324600" cy="6024563"/>
          </a:xfrm>
        </p:spPr>
      </p:pic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2667000" y="6172200"/>
            <a:ext cx="2389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/>
              <a:t>Caravane Tzigane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9" name="Picture 3" descr="crim Tzigane 2 NV37.tif                                        00000002Photos Neues Volk +            BAE68877: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43000"/>
            <a:ext cx="9144000" cy="3211513"/>
          </a:xfrm>
        </p:spPr>
      </p:pic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1584325" y="5089525"/>
            <a:ext cx="4940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/>
              <a:t>Criminel « tzigane » fiché par la police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3600" b="1" u="sng">
                <a:solidFill>
                  <a:schemeClr val="tx1"/>
                </a:solidFill>
              </a:rPr>
              <a:t>B - L'extension des stérilisations au-delà des cas prévus par la loi eugénique de 1933</a:t>
            </a:r>
            <a:r>
              <a:rPr lang="fr-FR" sz="360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133600"/>
            <a:ext cx="7772400" cy="3962400"/>
          </a:xfrm>
        </p:spPr>
        <p:txBody>
          <a:bodyPr/>
          <a:lstStyle/>
          <a:p>
            <a:r>
              <a:rPr lang="fr-FR" sz="2800"/>
              <a:t>5) Les "bâtards de Rhénanie" (les métis africains et asiatiques): stérilisés 1937</a:t>
            </a:r>
          </a:p>
          <a:p>
            <a:pPr>
              <a:buFontTx/>
              <a:buNone/>
            </a:pPr>
            <a:r>
              <a:rPr lang="fr-FR" sz="2800"/>
              <a:t>+ Ceux qui étaient encore visés (mais échec pour trouver une méthode de stérilisation de masse):</a:t>
            </a:r>
          </a:p>
          <a:p>
            <a:r>
              <a:rPr lang="fr-FR" sz="2800"/>
              <a:t>6) Les Slaves (Polonais, Russes, etc.) de "race non-nordique" (= </a:t>
            </a:r>
            <a:r>
              <a:rPr lang="ja-JP" sz="2800">
                <a:latin typeface="Arial"/>
              </a:rPr>
              <a:t>“</a:t>
            </a:r>
            <a:r>
              <a:rPr lang="fr-FR" sz="2800"/>
              <a:t>sous-hommes</a:t>
            </a:r>
            <a:r>
              <a:rPr lang="ja-JP" sz="2800">
                <a:latin typeface="Arial"/>
              </a:rPr>
              <a:t>”</a:t>
            </a:r>
            <a:r>
              <a:rPr lang="fr-FR" sz="2800"/>
              <a:t>)</a:t>
            </a:r>
          </a:p>
          <a:p>
            <a:r>
              <a:rPr lang="fr-FR" sz="2800"/>
              <a:t>7) Les "métis juifs" et les Juifs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7" name="Picture 3" descr="fille blonde+Rheinbastar.pdf                                   00000002Photos Neues Volk +            BAE68877: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" b="798"/>
          <a:stretch>
            <a:fillRect/>
          </a:stretch>
        </p:blipFill>
        <p:spPr/>
      </p:pic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1066800" y="6096000"/>
            <a:ext cx="7080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/>
              <a:t>Une petite fille « bâtard de Rhénanie » qui sera stérilisée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7" name="Picture 1027" descr="Prop. certif mariage NV37.tif                                  00000002Photos Neues Volk +            BAE68877: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0"/>
            <a:ext cx="4859338" cy="6858000"/>
          </a:xfrm>
        </p:spPr>
      </p:pic>
      <p:sp>
        <p:nvSpPr>
          <p:cNvPr id="77828" name="Text Box 1028"/>
          <p:cNvSpPr txBox="1">
            <a:spLocks noChangeArrowheads="1"/>
          </p:cNvSpPr>
          <p:nvPr/>
        </p:nvSpPr>
        <p:spPr bwMode="auto">
          <a:xfrm>
            <a:off x="6096000" y="1295400"/>
            <a:ext cx="269557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dirty="0"/>
              <a:t>Certificat médical</a:t>
            </a:r>
          </a:p>
          <a:p>
            <a:r>
              <a:rPr lang="fr-FR" dirty="0"/>
              <a:t>pour autorisation de </a:t>
            </a:r>
          </a:p>
          <a:p>
            <a:r>
              <a:rPr lang="fr-FR" dirty="0"/>
              <a:t>se marier (1935)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3" descr="affiche Honeur Mere NV37.tif                                   00000002Photos Neues Volk +            BAE68877: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0"/>
            <a:ext cx="4668838" cy="6858000"/>
          </a:xfrm>
        </p:spPr>
      </p:pic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5715000" y="1371600"/>
            <a:ext cx="3429000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dirty="0"/>
              <a:t>Propagande pour la </a:t>
            </a:r>
          </a:p>
          <a:p>
            <a:r>
              <a:rPr lang="fr-FR" dirty="0"/>
              <a:t>Maternité: </a:t>
            </a:r>
          </a:p>
          <a:p>
            <a:r>
              <a:rPr lang="fr-FR" i="1" dirty="0"/>
              <a:t>« Il n’y a pas de plus grande noblesse que d’être la mère des fils et des filles d’un peuple ».</a:t>
            </a:r>
            <a:endParaRPr lang="fr-FR" dirty="0"/>
          </a:p>
          <a:p>
            <a:r>
              <a:rPr lang="fr-FR" dirty="0"/>
              <a:t>A. Hitler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Capital">
  <a:themeElements>
    <a:clrScheme name="Capital">
      <a:dk1>
        <a:srgbClr val="000000"/>
      </a:dk1>
      <a:lt1>
        <a:srgbClr val="FFFFFF"/>
      </a:lt1>
      <a:dk2>
        <a:srgbClr val="6F6D5D"/>
      </a:dk2>
      <a:lt2>
        <a:srgbClr val="7C8F97"/>
      </a:lt2>
      <a:accent1>
        <a:srgbClr val="4B5A60"/>
      </a:accent1>
      <a:accent2>
        <a:srgbClr val="9C5238"/>
      </a:accent2>
      <a:accent3>
        <a:srgbClr val="504539"/>
      </a:accent3>
      <a:accent4>
        <a:srgbClr val="C1AD79"/>
      </a:accent4>
      <a:accent5>
        <a:srgbClr val="667559"/>
      </a:accent5>
      <a:accent6>
        <a:srgbClr val="BAD6AD"/>
      </a:accent6>
      <a:hlink>
        <a:srgbClr val="524A82"/>
      </a:hlink>
      <a:folHlink>
        <a:srgbClr val="8F9954"/>
      </a:folHlink>
    </a:clrScheme>
    <a:fontScheme name="Capital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Capita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atMod val="150000"/>
                <a:lumMod val="50000"/>
              </a:schemeClr>
              <a:schemeClr val="phClr">
                <a:satMod val="300000"/>
                <a:lumMod val="125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atMod val="135000"/>
                <a:lumMod val="80000"/>
              </a:schemeClr>
              <a:schemeClr val="phClr">
                <a:satMod val="250000"/>
                <a:lumMod val="15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>
              <a:shade val="90000"/>
            </a:schemeClr>
          </a:solidFill>
          <a:prstDash val="solid"/>
        </a:ln>
        <a:ln w="44450" cap="flat" cmpd="sng" algn="ctr">
          <a:solidFill>
            <a:schemeClr val="phClr">
              <a:shade val="85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sx="101000" sy="101000" algn="ctr" rotWithShape="0">
              <a:srgbClr val="000000">
                <a:alpha val="40000"/>
              </a:srgbClr>
            </a:outerShdw>
          </a:effectLst>
          <a:scene3d>
            <a:camera prst="perspectiveFront" fov="3000000"/>
            <a:lightRig rig="threePt" dir="tl"/>
          </a:scene3d>
          <a:sp3d>
            <a:bevelT w="0" h="0"/>
          </a:sp3d>
        </a:effectStyle>
        <a:effectStyle>
          <a:effectLst>
            <a:innerShdw blurRad="190500">
              <a:srgbClr val="000000">
                <a:alpha val="50000"/>
              </a:srgbClr>
            </a:innerShdw>
          </a:effectLst>
          <a:scene3d>
            <a:camera prst="perspectiveFront" fov="4800000"/>
            <a:lightRig rig="twoPt" dir="t">
              <a:rot lat="0" lon="0" rev="48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3">
            <a:duotone>
              <a:schemeClr val="phClr">
                <a:satMod val="150000"/>
                <a:lumMod val="50000"/>
              </a:schemeClr>
              <a:schemeClr val="phClr">
                <a:satMod val="400000"/>
                <a:lumMod val="16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Capital.thmx</Template>
  <TotalTime>1223</TotalTime>
  <Words>2582</Words>
  <Application>Microsoft Macintosh PowerPoint</Application>
  <PresentationFormat>Présentation à l'écran (4:3)</PresentationFormat>
  <Paragraphs>258</Paragraphs>
  <Slides>75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75</vt:i4>
      </vt:variant>
    </vt:vector>
  </HeadingPairs>
  <TitlesOfParts>
    <vt:vector size="76" baseType="lpstr">
      <vt:lpstr>Capital</vt:lpstr>
      <vt:lpstr>L’eugénisme nazi  et le contrôle médico-étatique de la reproduction:</vt:lpstr>
      <vt:lpstr>Présentation PowerPoint</vt:lpstr>
      <vt:lpstr>Présentation PowerPoint</vt:lpstr>
      <vt:lpstr>Présentation PowerPoint</vt:lpstr>
      <vt:lpstr>L'eugénisme nazi (1933-1945):</vt:lpstr>
      <vt:lpstr>Présentation PowerPoint</vt:lpstr>
      <vt:lpstr>1) La politique eugéniste de l'Allemagne nazie (1933-1945)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1) La politique eugéniste de l'Allemagne nazie (1933-1945)</vt:lpstr>
      <vt:lpstr>Présentation PowerPoint</vt:lpstr>
      <vt:lpstr>1) La politique eugéniste de l'Allemagne nazie (1933-1945)</vt:lpstr>
      <vt:lpstr>Présentation PowerPoint</vt:lpstr>
      <vt:lpstr>Présentation PowerPoint</vt:lpstr>
      <vt:lpstr>1) La politique eugéniste de l'Allemagne nazie (1933-45)</vt:lpstr>
      <vt:lpstr>Présentation PowerPoint</vt:lpstr>
      <vt:lpstr>Présentation PowerPoint</vt:lpstr>
      <vt:lpstr>Présentation PowerPoint</vt:lpstr>
      <vt:lpstr>2) Les catégories de personnes stérilisées sous le IIIe Reich</vt:lpstr>
      <vt:lpstr>A - Loi de stérilisation eugénique du 14 juillet 1933</vt:lpstr>
      <vt:lpstr>2 - Qui l'élabore? </vt:lpstr>
      <vt:lpstr>Présentation PowerPoint</vt:lpstr>
      <vt:lpstr>2 - Qui l'élabore?</vt:lpstr>
      <vt:lpstr>Présentation PowerPoint</vt:lpstr>
      <vt:lpstr>Présentation PowerPoint</vt:lpstr>
      <vt:lpstr>2 - Qui l'élabore?</vt:lpstr>
      <vt:lpstr>Présentation PowerPoint</vt:lpstr>
      <vt:lpstr>3 - Qui est stérilisé? </vt:lpstr>
      <vt:lpstr>3 - Qui est stérilisé?</vt:lpstr>
      <vt:lpstr>3 - Qui est stérilisé?</vt:lpstr>
      <vt:lpstr>Présentation PowerPoint</vt:lpstr>
      <vt:lpstr>4 - Pourquoi ? </vt:lpstr>
      <vt:lpstr>Quasi-consensus profession médicale / eugénisme</vt:lpstr>
      <vt:lpstr>a) utopie de normalisation de la société allemande</vt:lpstr>
      <vt:lpstr>b) Logique économique</vt:lpstr>
      <vt:lpstr>b) Logique économique</vt:lpstr>
      <vt:lpstr>Présentation PowerPoint</vt:lpstr>
      <vt:lpstr>c) Discours scientifique dominant de l'époque = le "tout-génétique"</vt:lpstr>
      <vt:lpstr>Présentation PowerPoint</vt:lpstr>
      <vt:lpstr>d) Fondements scientifiques bancals</vt:lpstr>
      <vt:lpstr>d) Fondements scientifiques bancals</vt:lpstr>
      <vt:lpstr>d) Fondements scientifiques bancals</vt:lpstr>
      <vt:lpstr>Les maladies incriminées sont-elles vraiment héréditaires?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maladies incriminées sont-elles vraiment héréditaires?</vt:lpstr>
      <vt:lpstr>Les maladies incriminées sont-elles vraiment héréditaires?</vt:lpstr>
      <vt:lpstr>Présentation PowerPoint</vt:lpstr>
      <vt:lpstr>Les maladies incriminées sont-elles vraiment héréditaires?</vt:lpstr>
      <vt:lpstr>A - 5 Qui décide?</vt:lpstr>
      <vt:lpstr>A - 5 Qui décide?</vt:lpstr>
      <vt:lpstr>Présentation PowerPoint</vt:lpstr>
      <vt:lpstr>A - 5 Qui décide?</vt:lpstr>
      <vt:lpstr>Présentation PowerPoint</vt:lpstr>
      <vt:lpstr>A - 5 Qui décide?</vt:lpstr>
      <vt:lpstr>A - 6 Comment stériliser? (méthodes) </vt:lpstr>
      <vt:lpstr>A - 6 Comment stériliser? (méthodes)</vt:lpstr>
      <vt:lpstr>A - 7 Combien de personnes stérilisées par cette loi?</vt:lpstr>
      <vt:lpstr>9 Profil et réaction des personnes stérilisées</vt:lpstr>
      <vt:lpstr>A - 10 Les alcooliques</vt:lpstr>
      <vt:lpstr>B - L'extension des stérilisations au-delà des cas prévus par la loi eugénique de 1933: </vt:lpstr>
      <vt:lpstr>Présentation PowerPoint</vt:lpstr>
      <vt:lpstr>Présentation PowerPoint</vt:lpstr>
      <vt:lpstr>Présentation PowerPoint</vt:lpstr>
      <vt:lpstr>B - L'extension des stérilisations au-delà des cas prévus par la loi eugénique de 1933:</vt:lpstr>
      <vt:lpstr>Présentation PowerPoint</vt:lpstr>
    </vt:vector>
  </TitlesOfParts>
  <Company>MPIWG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L'eugénisme nazi (1933-1945): </dc:title>
  <dc:creator>Benoit Massin</dc:creator>
  <cp:lastModifiedBy>Benoit Massin</cp:lastModifiedBy>
  <cp:revision>71</cp:revision>
  <cp:lastPrinted>2000-12-15T16:07:27Z</cp:lastPrinted>
  <dcterms:created xsi:type="dcterms:W3CDTF">2000-12-15T13:53:37Z</dcterms:created>
  <dcterms:modified xsi:type="dcterms:W3CDTF">2015-10-12T10:36:35Z</dcterms:modified>
</cp:coreProperties>
</file>